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61" r:id="rId4"/>
    <p:sldId id="260" r:id="rId5"/>
    <p:sldId id="262" r:id="rId6"/>
    <p:sldId id="263" r:id="rId7"/>
    <p:sldId id="493" r:id="rId8"/>
    <p:sldId id="494" r:id="rId9"/>
    <p:sldId id="266" r:id="rId10"/>
    <p:sldId id="267" r:id="rId11"/>
    <p:sldId id="280" r:id="rId12"/>
    <p:sldId id="268" r:id="rId13"/>
    <p:sldId id="265" r:id="rId14"/>
    <p:sldId id="277" r:id="rId15"/>
    <p:sldId id="283" r:id="rId16"/>
    <p:sldId id="490" r:id="rId17"/>
    <p:sldId id="491" r:id="rId18"/>
    <p:sldId id="488" r:id="rId19"/>
    <p:sldId id="264" r:id="rId20"/>
    <p:sldId id="269" r:id="rId21"/>
    <p:sldId id="270" r:id="rId22"/>
    <p:sldId id="495" r:id="rId23"/>
    <p:sldId id="271" r:id="rId24"/>
    <p:sldId id="279" r:id="rId25"/>
    <p:sldId id="282" r:id="rId26"/>
    <p:sldId id="273" r:id="rId27"/>
    <p:sldId id="274" r:id="rId28"/>
    <p:sldId id="272" r:id="rId29"/>
    <p:sldId id="487" r:id="rId30"/>
    <p:sldId id="275" r:id="rId31"/>
    <p:sldId id="492" r:id="rId32"/>
    <p:sldId id="281" r:id="rId33"/>
    <p:sldId id="496" r:id="rId34"/>
    <p:sldId id="498" r:id="rId35"/>
    <p:sldId id="501" r:id="rId36"/>
    <p:sldId id="500" r:id="rId37"/>
    <p:sldId id="497" r:id="rId38"/>
    <p:sldId id="499" r:id="rId39"/>
    <p:sldId id="278" r:id="rId40"/>
    <p:sldId id="276"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Poppins" panose="00000500000000000000" pitchFamily="2" charset="0"/>
      <p:regular r:id="rId47"/>
      <p:bold r:id="rId48"/>
      <p:italic r:id="rId49"/>
      <p:boldItalic r:id="rId50"/>
    </p:embeddedFont>
    <p:embeddedFont>
      <p:font typeface="Raleway" pitchFamily="2"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B3E3"/>
    <a:srgbClr val="FFFFFF"/>
    <a:srgbClr val="0A1E2C"/>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p:scale>
          <a:sx n="150" d="100"/>
          <a:sy n="150" d="100"/>
        </p:scale>
        <p:origin x="1320"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3">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3">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3">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3">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3">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3">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5BC87C31-47CF-42E7-BF02-C200DA872047}" type="presOf" srcId="{72C5D0FE-C52C-4CC9-A85C-E567052534C0}" destId="{EA0FAFDC-D1D7-444C-B7CB-4A6E48C04EEF}"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EB807F42-367E-488C-B1E6-E9AB021E5549}" srcId="{6669E149-3258-4A2D-AF97-455CBD8CCD60}" destId="{18DD9011-26FA-4AC4-8510-49B153655E0C}" srcOrd="0" destOrd="0" parTransId="{D6F9FA6F-EEA0-45BC-8716-A6EAE8597356}" sibTransId="{6A19E1BA-ED38-4400-8FD4-DFF5BD25341E}"/>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01172FA7-92DB-43AC-8240-88513C674619}" type="presOf" srcId="{E74A751B-C07D-4448-8031-81B206C9D432}" destId="{4EA6E10D-5137-47EA-9D3A-579A57F8F58C}" srcOrd="0" destOrd="1" presId="urn:microsoft.com/office/officeart/2005/8/layout/hList1"/>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4672E1-ECF3-4042-BC95-75B634503E47}"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9A07701-91C3-4924-B892-C8369E7BC12A}">
      <dgm:prSet phldrT="[Text]"/>
      <dgm:spPr/>
      <dgm:t>
        <a:bodyPr/>
        <a:lstStyle/>
        <a:p>
          <a:r>
            <a:rPr lang="en-US" dirty="0"/>
            <a:t>Function-as-a-Service</a:t>
          </a:r>
        </a:p>
      </dgm:t>
    </dgm:pt>
    <dgm:pt modelId="{A2DE33AF-1A84-4400-B648-0A1C173A3DBA}" type="parTrans" cxnId="{6BDE7C00-FE9D-4F5A-8B44-059400FD4DFC}">
      <dgm:prSet/>
      <dgm:spPr/>
      <dgm:t>
        <a:bodyPr/>
        <a:lstStyle/>
        <a:p>
          <a:endParaRPr lang="en-US"/>
        </a:p>
      </dgm:t>
    </dgm:pt>
    <dgm:pt modelId="{C2117CE3-A774-41C4-92BE-6273E1766066}" type="sibTrans" cxnId="{6BDE7C00-FE9D-4F5A-8B44-059400FD4DFC}">
      <dgm:prSet/>
      <dgm:spPr/>
      <dgm:t>
        <a:bodyPr/>
        <a:lstStyle/>
        <a:p>
          <a:endParaRPr lang="en-US"/>
        </a:p>
      </dgm:t>
    </dgm:pt>
    <dgm:pt modelId="{EE26B43A-E49A-4EFE-8392-FF8D7A530537}">
      <dgm:prSet phldrT="[Text]"/>
      <dgm:spPr/>
      <dgm:t>
        <a:bodyPr/>
        <a:lstStyle/>
        <a:p>
          <a:r>
            <a:rPr lang="en-US" dirty="0"/>
            <a:t>Code is executed in response to events.</a:t>
          </a:r>
        </a:p>
      </dgm:t>
    </dgm:pt>
    <dgm:pt modelId="{6DED782B-2DCC-40E1-9010-FEF8B3DA0CDB}" type="parTrans" cxnId="{3FCDC6C4-59C6-4FE5-B21F-E1B3A5C995D1}">
      <dgm:prSet/>
      <dgm:spPr/>
      <dgm:t>
        <a:bodyPr/>
        <a:lstStyle/>
        <a:p>
          <a:endParaRPr lang="en-US"/>
        </a:p>
      </dgm:t>
    </dgm:pt>
    <dgm:pt modelId="{C5C02E3B-54B6-47E2-A5DB-5AE4CEECC5D3}" type="sibTrans" cxnId="{3FCDC6C4-59C6-4FE5-B21F-E1B3A5C995D1}">
      <dgm:prSet/>
      <dgm:spPr/>
      <dgm:t>
        <a:bodyPr/>
        <a:lstStyle/>
        <a:p>
          <a:endParaRPr lang="en-US"/>
        </a:p>
      </dgm:t>
    </dgm:pt>
    <dgm:pt modelId="{865D207D-BF73-4396-9EC5-BBF89349267A}">
      <dgm:prSet phldrT="[Text]"/>
      <dgm:spPr/>
      <dgm:t>
        <a:bodyPr/>
        <a:lstStyle/>
        <a:p>
          <a:r>
            <a:rPr lang="en-US" dirty="0"/>
            <a:t>Managed Compute</a:t>
          </a:r>
        </a:p>
      </dgm:t>
    </dgm:pt>
    <dgm:pt modelId="{C905B412-2C17-469B-B490-70AEAB208CF5}" type="parTrans" cxnId="{09299475-047E-4E73-A709-ED52ECBCD6E6}">
      <dgm:prSet/>
      <dgm:spPr/>
      <dgm:t>
        <a:bodyPr/>
        <a:lstStyle/>
        <a:p>
          <a:endParaRPr lang="en-US"/>
        </a:p>
      </dgm:t>
    </dgm:pt>
    <dgm:pt modelId="{27C0FEA1-06B9-4944-80AD-9CA9D5660D53}" type="sibTrans" cxnId="{09299475-047E-4E73-A709-ED52ECBCD6E6}">
      <dgm:prSet/>
      <dgm:spPr/>
      <dgm:t>
        <a:bodyPr/>
        <a:lstStyle/>
        <a:p>
          <a:endParaRPr lang="en-US"/>
        </a:p>
      </dgm:t>
    </dgm:pt>
    <dgm:pt modelId="{7D5C954B-438D-4EE8-8314-BDC2A5A55331}">
      <dgm:prSet phldrT="[Text]"/>
      <dgm:spPr/>
      <dgm:t>
        <a:bodyPr/>
        <a:lstStyle/>
        <a:p>
          <a:r>
            <a:rPr lang="en-US" dirty="0"/>
            <a:t>Auto-Scaling</a:t>
          </a:r>
        </a:p>
      </dgm:t>
    </dgm:pt>
    <dgm:pt modelId="{76377052-828C-4906-AB8B-CEF89A337FC6}" type="parTrans" cxnId="{83CA8A58-E6ED-4288-A69D-729C10FA39BA}">
      <dgm:prSet/>
      <dgm:spPr/>
      <dgm:t>
        <a:bodyPr/>
        <a:lstStyle/>
        <a:p>
          <a:endParaRPr lang="en-US"/>
        </a:p>
      </dgm:t>
    </dgm:pt>
    <dgm:pt modelId="{78895E1A-8EB5-4962-B5BA-5706A49C8DBA}" type="sibTrans" cxnId="{83CA8A58-E6ED-4288-A69D-729C10FA39BA}">
      <dgm:prSet/>
      <dgm:spPr/>
      <dgm:t>
        <a:bodyPr/>
        <a:lstStyle/>
        <a:p>
          <a:endParaRPr lang="en-US"/>
        </a:p>
      </dgm:t>
    </dgm:pt>
    <dgm:pt modelId="{D6C77717-58B7-42D0-BA58-F35A85FA66F1}">
      <dgm:prSet phldrT="[Text]"/>
      <dgm:spPr/>
      <dgm:t>
        <a:bodyPr/>
        <a:lstStyle/>
        <a:p>
          <a:r>
            <a:rPr lang="en-US" dirty="0"/>
            <a:t>Pay-per-use / Pay-per-X</a:t>
          </a:r>
        </a:p>
      </dgm:t>
    </dgm:pt>
    <dgm:pt modelId="{87AF4A09-B3E2-4DC6-A8F0-F09013F34542}" type="parTrans" cxnId="{052AAA96-AF82-4FFC-8339-D142A5D9BB56}">
      <dgm:prSet/>
      <dgm:spPr/>
      <dgm:t>
        <a:bodyPr/>
        <a:lstStyle/>
        <a:p>
          <a:endParaRPr lang="en-US"/>
        </a:p>
      </dgm:t>
    </dgm:pt>
    <dgm:pt modelId="{D8523DE0-1AFB-413E-A247-AB49D374EDFA}" type="sibTrans" cxnId="{052AAA96-AF82-4FFC-8339-D142A5D9BB56}">
      <dgm:prSet/>
      <dgm:spPr/>
      <dgm:t>
        <a:bodyPr/>
        <a:lstStyle/>
        <a:p>
          <a:endParaRPr lang="en-US"/>
        </a:p>
      </dgm:t>
    </dgm:pt>
    <dgm:pt modelId="{050DA50E-128B-471F-8632-B2ACF9399CE9}">
      <dgm:prSet phldrT="[Text]"/>
      <dgm:spPr/>
      <dgm:t>
        <a:bodyPr/>
        <a:lstStyle/>
        <a:p>
          <a:r>
            <a:rPr lang="en-US" dirty="0"/>
            <a:t>Features are bundled in</a:t>
          </a:r>
        </a:p>
      </dgm:t>
    </dgm:pt>
    <dgm:pt modelId="{8693EC26-CA62-42CC-8346-627B48632B56}" type="parTrans" cxnId="{BBA71A30-DE0C-4B62-8878-801F9B686CE1}">
      <dgm:prSet/>
      <dgm:spPr/>
      <dgm:t>
        <a:bodyPr/>
        <a:lstStyle/>
        <a:p>
          <a:endParaRPr lang="en-US"/>
        </a:p>
      </dgm:t>
    </dgm:pt>
    <dgm:pt modelId="{7653A512-205A-44B6-896D-B42FF6AF1044}" type="sibTrans" cxnId="{BBA71A30-DE0C-4B62-8878-801F9B686CE1}">
      <dgm:prSet/>
      <dgm:spPr/>
      <dgm:t>
        <a:bodyPr/>
        <a:lstStyle/>
        <a:p>
          <a:endParaRPr lang="en-US"/>
        </a:p>
      </dgm:t>
    </dgm:pt>
    <dgm:pt modelId="{862DDB5D-85BB-4065-8C82-EE57C2EE228B}">
      <dgm:prSet phldrT="[Text]"/>
      <dgm:spPr/>
      <dgm:t>
        <a:bodyPr/>
        <a:lstStyle/>
        <a:p>
          <a:r>
            <a:rPr lang="en-US" dirty="0"/>
            <a:t>Cloud platform handles the execution, scale, and environment.</a:t>
          </a:r>
        </a:p>
      </dgm:t>
    </dgm:pt>
    <dgm:pt modelId="{FFA25E78-8FCE-4D6A-9BE1-900866E78CD4}" type="parTrans" cxnId="{588917ED-AA1E-43C8-BFF5-C72DC694DAD3}">
      <dgm:prSet/>
      <dgm:spPr/>
      <dgm:t>
        <a:bodyPr/>
        <a:lstStyle/>
        <a:p>
          <a:endParaRPr lang="en-US"/>
        </a:p>
      </dgm:t>
    </dgm:pt>
    <dgm:pt modelId="{6527BCC6-E018-460A-AB14-8E2E0E8BF794}" type="sibTrans" cxnId="{588917ED-AA1E-43C8-BFF5-C72DC694DAD3}">
      <dgm:prSet/>
      <dgm:spPr/>
      <dgm:t>
        <a:bodyPr/>
        <a:lstStyle/>
        <a:p>
          <a:endParaRPr lang="en-US"/>
        </a:p>
      </dgm:t>
    </dgm:pt>
    <dgm:pt modelId="{9E8473F6-6F8B-44E1-9D0B-4669F62257F4}">
      <dgm:prSet phldrT="[Text]"/>
      <dgm:spPr/>
      <dgm:t>
        <a:bodyPr/>
        <a:lstStyle/>
        <a:p>
          <a:r>
            <a:rPr lang="en-US" dirty="0"/>
            <a:t>Backend-as-a-Service (BaaS)</a:t>
          </a:r>
        </a:p>
      </dgm:t>
    </dgm:pt>
    <dgm:pt modelId="{1A6BC585-C655-4752-8AD9-1FBEF5B2B7C6}" type="parTrans" cxnId="{D92716F1-656E-42CB-BA59-940255B0EFB2}">
      <dgm:prSet/>
      <dgm:spPr/>
      <dgm:t>
        <a:bodyPr/>
        <a:lstStyle/>
        <a:p>
          <a:endParaRPr lang="en-US"/>
        </a:p>
      </dgm:t>
    </dgm:pt>
    <dgm:pt modelId="{197A8C39-1491-4514-A337-B25D72AC4511}" type="sibTrans" cxnId="{D92716F1-656E-42CB-BA59-940255B0EFB2}">
      <dgm:prSet/>
      <dgm:spPr/>
      <dgm:t>
        <a:bodyPr/>
        <a:lstStyle/>
        <a:p>
          <a:endParaRPr lang="en-US"/>
        </a:p>
      </dgm:t>
    </dgm:pt>
    <dgm:pt modelId="{E2400C99-7B6C-47CC-97E2-974F501DFB44}">
      <dgm:prSet phldrT="[Text]"/>
      <dgm:spPr/>
      <dgm:t>
        <a:bodyPr/>
        <a:lstStyle/>
        <a:p>
          <a:r>
            <a:rPr lang="en-US" dirty="0"/>
            <a:t>Managed authentication, access controls, etc.</a:t>
          </a:r>
        </a:p>
      </dgm:t>
    </dgm:pt>
    <dgm:pt modelId="{11C6CE42-6802-4A96-9BD8-19516919CDA4}" type="parTrans" cxnId="{4746260F-D596-4362-A032-A74D90FAAC0B}">
      <dgm:prSet/>
      <dgm:spPr/>
      <dgm:t>
        <a:bodyPr/>
        <a:lstStyle/>
        <a:p>
          <a:endParaRPr lang="en-US"/>
        </a:p>
      </dgm:t>
    </dgm:pt>
    <dgm:pt modelId="{60224F42-1882-4D8E-AEA0-714298AB428C}" type="sibTrans" cxnId="{4746260F-D596-4362-A032-A74D90FAAC0B}">
      <dgm:prSet/>
      <dgm:spPr/>
      <dgm:t>
        <a:bodyPr/>
        <a:lstStyle/>
        <a:p>
          <a:endParaRPr lang="en-US"/>
        </a:p>
      </dgm:t>
    </dgm:pt>
    <dgm:pt modelId="{BECD80B5-9FB5-4B52-80BF-E3193CB9E107}">
      <dgm:prSet phldrT="[Text]"/>
      <dgm:spPr/>
      <dgm:t>
        <a:bodyPr/>
        <a:lstStyle/>
        <a:p>
          <a:r>
            <a:rPr lang="en-US" dirty="0"/>
            <a:t>Managed databases and storage</a:t>
          </a:r>
        </a:p>
      </dgm:t>
    </dgm:pt>
    <dgm:pt modelId="{A69E4558-BAD3-4FEF-92E5-5180A5634B80}" type="parTrans" cxnId="{08563F09-CD98-4CE3-97B7-54C4EEDC25B3}">
      <dgm:prSet/>
      <dgm:spPr/>
      <dgm:t>
        <a:bodyPr/>
        <a:lstStyle/>
        <a:p>
          <a:endParaRPr lang="en-US"/>
        </a:p>
      </dgm:t>
    </dgm:pt>
    <dgm:pt modelId="{DEC1FB86-768D-4322-A6CC-FA0865564557}" type="sibTrans" cxnId="{08563F09-CD98-4CE3-97B7-54C4EEDC25B3}">
      <dgm:prSet/>
      <dgm:spPr/>
      <dgm:t>
        <a:bodyPr/>
        <a:lstStyle/>
        <a:p>
          <a:endParaRPr lang="en-US"/>
        </a:p>
      </dgm:t>
    </dgm:pt>
    <dgm:pt modelId="{15B29FC6-97FC-43AA-B64C-603C1D963CD8}" type="pres">
      <dgm:prSet presAssocID="{024672E1-ECF3-4042-BC95-75B634503E47}" presName="Name0" presStyleCnt="0">
        <dgm:presLayoutVars>
          <dgm:dir/>
          <dgm:animLvl val="lvl"/>
          <dgm:resizeHandles val="exact"/>
        </dgm:presLayoutVars>
      </dgm:prSet>
      <dgm:spPr/>
    </dgm:pt>
    <dgm:pt modelId="{C67D3987-F461-4335-AEC8-94DB9BF8B05C}" type="pres">
      <dgm:prSet presAssocID="{69A07701-91C3-4924-B892-C8369E7BC12A}" presName="composite" presStyleCnt="0"/>
      <dgm:spPr/>
    </dgm:pt>
    <dgm:pt modelId="{F5E784B8-5CA8-4D5C-9389-C337DFC8EB1C}" type="pres">
      <dgm:prSet presAssocID="{69A07701-91C3-4924-B892-C8369E7BC12A}" presName="parTx" presStyleLbl="alignNode1" presStyleIdx="0" presStyleCnt="3">
        <dgm:presLayoutVars>
          <dgm:chMax val="0"/>
          <dgm:chPref val="0"/>
          <dgm:bulletEnabled val="1"/>
        </dgm:presLayoutVars>
      </dgm:prSet>
      <dgm:spPr/>
    </dgm:pt>
    <dgm:pt modelId="{308E4F95-DDF5-4ECD-87E8-57D16E216CF6}" type="pres">
      <dgm:prSet presAssocID="{69A07701-91C3-4924-B892-C8369E7BC12A}" presName="desTx" presStyleLbl="alignAccFollowNode1" presStyleIdx="0" presStyleCnt="3">
        <dgm:presLayoutVars>
          <dgm:bulletEnabled val="1"/>
        </dgm:presLayoutVars>
      </dgm:prSet>
      <dgm:spPr/>
    </dgm:pt>
    <dgm:pt modelId="{CF292BA8-73D8-4968-B127-E624B52BAFDA}" type="pres">
      <dgm:prSet presAssocID="{C2117CE3-A774-41C4-92BE-6273E1766066}" presName="space" presStyleCnt="0"/>
      <dgm:spPr/>
    </dgm:pt>
    <dgm:pt modelId="{292B5503-89D3-419B-A28D-E6B97D2A5EC1}" type="pres">
      <dgm:prSet presAssocID="{9E8473F6-6F8B-44E1-9D0B-4669F62257F4}" presName="composite" presStyleCnt="0"/>
      <dgm:spPr/>
    </dgm:pt>
    <dgm:pt modelId="{7C415D68-F758-42AC-9873-B0CBFE9E42B2}" type="pres">
      <dgm:prSet presAssocID="{9E8473F6-6F8B-44E1-9D0B-4669F62257F4}" presName="parTx" presStyleLbl="alignNode1" presStyleIdx="1" presStyleCnt="3">
        <dgm:presLayoutVars>
          <dgm:chMax val="0"/>
          <dgm:chPref val="0"/>
          <dgm:bulletEnabled val="1"/>
        </dgm:presLayoutVars>
      </dgm:prSet>
      <dgm:spPr/>
    </dgm:pt>
    <dgm:pt modelId="{B35141B7-1FDC-4749-8DD7-AFC2DEAE5746}" type="pres">
      <dgm:prSet presAssocID="{9E8473F6-6F8B-44E1-9D0B-4669F62257F4}" presName="desTx" presStyleLbl="alignAccFollowNode1" presStyleIdx="1" presStyleCnt="3">
        <dgm:presLayoutVars>
          <dgm:bulletEnabled val="1"/>
        </dgm:presLayoutVars>
      </dgm:prSet>
      <dgm:spPr/>
    </dgm:pt>
    <dgm:pt modelId="{20F9ED87-0AA2-4A5D-9CDD-5F35382BAD93}" type="pres">
      <dgm:prSet presAssocID="{197A8C39-1491-4514-A337-B25D72AC4511}" presName="space" presStyleCnt="0"/>
      <dgm:spPr/>
    </dgm:pt>
    <dgm:pt modelId="{DEEF6BC7-64DA-456E-A699-C47383508C01}" type="pres">
      <dgm:prSet presAssocID="{865D207D-BF73-4396-9EC5-BBF89349267A}" presName="composite" presStyleCnt="0"/>
      <dgm:spPr/>
    </dgm:pt>
    <dgm:pt modelId="{B4D04D7E-66DD-4039-9D34-D165AFC62C25}" type="pres">
      <dgm:prSet presAssocID="{865D207D-BF73-4396-9EC5-BBF89349267A}" presName="parTx" presStyleLbl="alignNode1" presStyleIdx="2" presStyleCnt="3">
        <dgm:presLayoutVars>
          <dgm:chMax val="0"/>
          <dgm:chPref val="0"/>
          <dgm:bulletEnabled val="1"/>
        </dgm:presLayoutVars>
      </dgm:prSet>
      <dgm:spPr/>
    </dgm:pt>
    <dgm:pt modelId="{7E5698A7-3FD5-43C0-BFDE-74DDC327FE12}" type="pres">
      <dgm:prSet presAssocID="{865D207D-BF73-4396-9EC5-BBF89349267A}" presName="desTx" presStyleLbl="alignAccFollowNode1" presStyleIdx="2" presStyleCnt="3">
        <dgm:presLayoutVars>
          <dgm:bulletEnabled val="1"/>
        </dgm:presLayoutVars>
      </dgm:prSet>
      <dgm:spPr/>
    </dgm:pt>
  </dgm:ptLst>
  <dgm:cxnLst>
    <dgm:cxn modelId="{6BDE7C00-FE9D-4F5A-8B44-059400FD4DFC}" srcId="{024672E1-ECF3-4042-BC95-75B634503E47}" destId="{69A07701-91C3-4924-B892-C8369E7BC12A}" srcOrd="0" destOrd="0" parTransId="{A2DE33AF-1A84-4400-B648-0A1C173A3DBA}" sibTransId="{C2117CE3-A774-41C4-92BE-6273E1766066}"/>
    <dgm:cxn modelId="{08563F09-CD98-4CE3-97B7-54C4EEDC25B3}" srcId="{9E8473F6-6F8B-44E1-9D0B-4669F62257F4}" destId="{BECD80B5-9FB5-4B52-80BF-E3193CB9E107}" srcOrd="1" destOrd="0" parTransId="{A69E4558-BAD3-4FEF-92E5-5180A5634B80}" sibTransId="{DEC1FB86-768D-4322-A6CC-FA0865564557}"/>
    <dgm:cxn modelId="{4746260F-D596-4362-A032-A74D90FAAC0B}" srcId="{9E8473F6-6F8B-44E1-9D0B-4669F62257F4}" destId="{E2400C99-7B6C-47CC-97E2-974F501DFB44}" srcOrd="0" destOrd="0" parTransId="{11C6CE42-6802-4A96-9BD8-19516919CDA4}" sibTransId="{60224F42-1882-4D8E-AEA0-714298AB428C}"/>
    <dgm:cxn modelId="{DE249B25-594F-423D-BB1A-D27BD12C1021}" type="presOf" srcId="{865D207D-BF73-4396-9EC5-BBF89349267A}" destId="{B4D04D7E-66DD-4039-9D34-D165AFC62C25}" srcOrd="0" destOrd="0" presId="urn:microsoft.com/office/officeart/2005/8/layout/hList1"/>
    <dgm:cxn modelId="{BBA71A30-DE0C-4B62-8878-801F9B686CE1}" srcId="{865D207D-BF73-4396-9EC5-BBF89349267A}" destId="{050DA50E-128B-471F-8632-B2ACF9399CE9}" srcOrd="2" destOrd="0" parTransId="{8693EC26-CA62-42CC-8346-627B48632B56}" sibTransId="{7653A512-205A-44B6-896D-B42FF6AF1044}"/>
    <dgm:cxn modelId="{8B343962-5406-402B-9A6F-548E04EE1D0E}" type="presOf" srcId="{024672E1-ECF3-4042-BC95-75B634503E47}" destId="{15B29FC6-97FC-43AA-B64C-603C1D963CD8}" srcOrd="0" destOrd="0" presId="urn:microsoft.com/office/officeart/2005/8/layout/hList1"/>
    <dgm:cxn modelId="{F95B0450-280B-43A4-A249-3CCC9B204DB1}" type="presOf" srcId="{E2400C99-7B6C-47CC-97E2-974F501DFB44}" destId="{B35141B7-1FDC-4749-8DD7-AFC2DEAE5746}" srcOrd="0" destOrd="0" presId="urn:microsoft.com/office/officeart/2005/8/layout/hList1"/>
    <dgm:cxn modelId="{09299475-047E-4E73-A709-ED52ECBCD6E6}" srcId="{024672E1-ECF3-4042-BC95-75B634503E47}" destId="{865D207D-BF73-4396-9EC5-BBF89349267A}" srcOrd="2" destOrd="0" parTransId="{C905B412-2C17-469B-B490-70AEAB208CF5}" sibTransId="{27C0FEA1-06B9-4944-80AD-9CA9D5660D53}"/>
    <dgm:cxn modelId="{79A15558-20CA-4FC3-ACD4-B37D488F01FC}" type="presOf" srcId="{EE26B43A-E49A-4EFE-8392-FF8D7A530537}" destId="{308E4F95-DDF5-4ECD-87E8-57D16E216CF6}" srcOrd="0" destOrd="0" presId="urn:microsoft.com/office/officeart/2005/8/layout/hList1"/>
    <dgm:cxn modelId="{83CA8A58-E6ED-4288-A69D-729C10FA39BA}" srcId="{865D207D-BF73-4396-9EC5-BBF89349267A}" destId="{7D5C954B-438D-4EE8-8314-BDC2A5A55331}" srcOrd="0" destOrd="0" parTransId="{76377052-828C-4906-AB8B-CEF89A337FC6}" sibTransId="{78895E1A-8EB5-4962-B5BA-5706A49C8DBA}"/>
    <dgm:cxn modelId="{703EA97A-1619-4DA7-ABB1-4988B78E8227}" type="presOf" srcId="{9E8473F6-6F8B-44E1-9D0B-4669F62257F4}" destId="{7C415D68-F758-42AC-9873-B0CBFE9E42B2}" srcOrd="0" destOrd="0" presId="urn:microsoft.com/office/officeart/2005/8/layout/hList1"/>
    <dgm:cxn modelId="{8689957B-499D-4AC9-ACED-7948DEEBB2DA}" type="presOf" srcId="{7D5C954B-438D-4EE8-8314-BDC2A5A55331}" destId="{7E5698A7-3FD5-43C0-BFDE-74DDC327FE12}" srcOrd="0" destOrd="0" presId="urn:microsoft.com/office/officeart/2005/8/layout/hList1"/>
    <dgm:cxn modelId="{052AAA96-AF82-4FFC-8339-D142A5D9BB56}" srcId="{865D207D-BF73-4396-9EC5-BBF89349267A}" destId="{D6C77717-58B7-42D0-BA58-F35A85FA66F1}" srcOrd="1" destOrd="0" parTransId="{87AF4A09-B3E2-4DC6-A8F0-F09013F34542}" sibTransId="{D8523DE0-1AFB-413E-A247-AB49D374EDFA}"/>
    <dgm:cxn modelId="{3FCDC6C4-59C6-4FE5-B21F-E1B3A5C995D1}" srcId="{69A07701-91C3-4924-B892-C8369E7BC12A}" destId="{EE26B43A-E49A-4EFE-8392-FF8D7A530537}" srcOrd="0" destOrd="0" parTransId="{6DED782B-2DCC-40E1-9010-FEF8B3DA0CDB}" sibTransId="{C5C02E3B-54B6-47E2-A5DB-5AE4CEECC5D3}"/>
    <dgm:cxn modelId="{24053DC6-9384-4DA8-ABE2-277294E5CE3A}" type="presOf" srcId="{862DDB5D-85BB-4065-8C82-EE57C2EE228B}" destId="{308E4F95-DDF5-4ECD-87E8-57D16E216CF6}" srcOrd="0" destOrd="1" presId="urn:microsoft.com/office/officeart/2005/8/layout/hList1"/>
    <dgm:cxn modelId="{1F037ADF-3AFC-4969-8B53-0909717AACC2}" type="presOf" srcId="{D6C77717-58B7-42D0-BA58-F35A85FA66F1}" destId="{7E5698A7-3FD5-43C0-BFDE-74DDC327FE12}" srcOrd="0" destOrd="1" presId="urn:microsoft.com/office/officeart/2005/8/layout/hList1"/>
    <dgm:cxn modelId="{DE14A7E7-7094-48FA-B39A-CE3A7E3485D7}" type="presOf" srcId="{69A07701-91C3-4924-B892-C8369E7BC12A}" destId="{F5E784B8-5CA8-4D5C-9389-C337DFC8EB1C}" srcOrd="0" destOrd="0" presId="urn:microsoft.com/office/officeart/2005/8/layout/hList1"/>
    <dgm:cxn modelId="{47A2D9E8-8A6A-4E1B-96B9-ABE26C89B3DB}" type="presOf" srcId="{050DA50E-128B-471F-8632-B2ACF9399CE9}" destId="{7E5698A7-3FD5-43C0-BFDE-74DDC327FE12}" srcOrd="0" destOrd="2" presId="urn:microsoft.com/office/officeart/2005/8/layout/hList1"/>
    <dgm:cxn modelId="{588917ED-AA1E-43C8-BFF5-C72DC694DAD3}" srcId="{69A07701-91C3-4924-B892-C8369E7BC12A}" destId="{862DDB5D-85BB-4065-8C82-EE57C2EE228B}" srcOrd="1" destOrd="0" parTransId="{FFA25E78-8FCE-4D6A-9BE1-900866E78CD4}" sibTransId="{6527BCC6-E018-460A-AB14-8E2E0E8BF794}"/>
    <dgm:cxn modelId="{46D9A8F0-AF8A-463B-900D-57E53E0465D8}" type="presOf" srcId="{BECD80B5-9FB5-4B52-80BF-E3193CB9E107}" destId="{B35141B7-1FDC-4749-8DD7-AFC2DEAE5746}" srcOrd="0" destOrd="1" presId="urn:microsoft.com/office/officeart/2005/8/layout/hList1"/>
    <dgm:cxn modelId="{D92716F1-656E-42CB-BA59-940255B0EFB2}" srcId="{024672E1-ECF3-4042-BC95-75B634503E47}" destId="{9E8473F6-6F8B-44E1-9D0B-4669F62257F4}" srcOrd="1" destOrd="0" parTransId="{1A6BC585-C655-4752-8AD9-1FBEF5B2B7C6}" sibTransId="{197A8C39-1491-4514-A337-B25D72AC4511}"/>
    <dgm:cxn modelId="{E0C87690-CC96-4B48-8BA3-80F7FE54400F}" type="presParOf" srcId="{15B29FC6-97FC-43AA-B64C-603C1D963CD8}" destId="{C67D3987-F461-4335-AEC8-94DB9BF8B05C}" srcOrd="0" destOrd="0" presId="urn:microsoft.com/office/officeart/2005/8/layout/hList1"/>
    <dgm:cxn modelId="{CA569299-F32A-47F3-8228-E616E25C5EB2}" type="presParOf" srcId="{C67D3987-F461-4335-AEC8-94DB9BF8B05C}" destId="{F5E784B8-5CA8-4D5C-9389-C337DFC8EB1C}" srcOrd="0" destOrd="0" presId="urn:microsoft.com/office/officeart/2005/8/layout/hList1"/>
    <dgm:cxn modelId="{901FA3E1-56A9-4497-BCAA-4D5F2B1742A6}" type="presParOf" srcId="{C67D3987-F461-4335-AEC8-94DB9BF8B05C}" destId="{308E4F95-DDF5-4ECD-87E8-57D16E216CF6}" srcOrd="1" destOrd="0" presId="urn:microsoft.com/office/officeart/2005/8/layout/hList1"/>
    <dgm:cxn modelId="{4BB95533-075F-4D05-A845-B4A2F77E4FBC}" type="presParOf" srcId="{15B29FC6-97FC-43AA-B64C-603C1D963CD8}" destId="{CF292BA8-73D8-4968-B127-E624B52BAFDA}" srcOrd="1" destOrd="0" presId="urn:microsoft.com/office/officeart/2005/8/layout/hList1"/>
    <dgm:cxn modelId="{4E66A718-CB1B-4B1F-B459-A31A2C889100}" type="presParOf" srcId="{15B29FC6-97FC-43AA-B64C-603C1D963CD8}" destId="{292B5503-89D3-419B-A28D-E6B97D2A5EC1}" srcOrd="2" destOrd="0" presId="urn:microsoft.com/office/officeart/2005/8/layout/hList1"/>
    <dgm:cxn modelId="{F77A021F-8073-4E26-808A-7FA98BD241F4}" type="presParOf" srcId="{292B5503-89D3-419B-A28D-E6B97D2A5EC1}" destId="{7C415D68-F758-42AC-9873-B0CBFE9E42B2}" srcOrd="0" destOrd="0" presId="urn:microsoft.com/office/officeart/2005/8/layout/hList1"/>
    <dgm:cxn modelId="{C79D39E5-3450-40CD-BF03-B4FD382B342B}" type="presParOf" srcId="{292B5503-89D3-419B-A28D-E6B97D2A5EC1}" destId="{B35141B7-1FDC-4749-8DD7-AFC2DEAE5746}" srcOrd="1" destOrd="0" presId="urn:microsoft.com/office/officeart/2005/8/layout/hList1"/>
    <dgm:cxn modelId="{E2DA7DAA-725A-4E81-96B7-F5E71638B28B}" type="presParOf" srcId="{15B29FC6-97FC-43AA-B64C-603C1D963CD8}" destId="{20F9ED87-0AA2-4A5D-9CDD-5F35382BAD93}" srcOrd="3" destOrd="0" presId="urn:microsoft.com/office/officeart/2005/8/layout/hList1"/>
    <dgm:cxn modelId="{3C09D9E7-95BB-4088-AF8E-4231D19716FF}" type="presParOf" srcId="{15B29FC6-97FC-43AA-B64C-603C1D963CD8}" destId="{DEEF6BC7-64DA-456E-A699-C47383508C01}" srcOrd="4" destOrd="0" presId="urn:microsoft.com/office/officeart/2005/8/layout/hList1"/>
    <dgm:cxn modelId="{D29C406D-ABFC-437B-BACF-1E1EADEA9631}" type="presParOf" srcId="{DEEF6BC7-64DA-456E-A699-C47383508C01}" destId="{B4D04D7E-66DD-4039-9D34-D165AFC62C25}" srcOrd="0" destOrd="0" presId="urn:microsoft.com/office/officeart/2005/8/layout/hList1"/>
    <dgm:cxn modelId="{1039D17F-AE29-4B6F-BF23-AE09707380F7}" type="presParOf" srcId="{DEEF6BC7-64DA-456E-A699-C47383508C01}" destId="{7E5698A7-3FD5-43C0-BFDE-74DDC327FE1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46711132-359A-4F88-AE03-617775122815}">
      <dgm:prSet phldrT="[Text]" custT="1"/>
      <dgm:spPr/>
      <dgm:t>
        <a:bodyPr/>
        <a:lstStyle/>
        <a:p>
          <a:r>
            <a:rPr lang="en-US" sz="1200" dirty="0"/>
            <a:t>Hot</a:t>
          </a:r>
        </a:p>
      </dgm:t>
    </dgm:pt>
    <dgm:pt modelId="{89F2566E-CCC2-41AB-8C13-2040CE26D393}" type="parTrans" cxnId="{AA7DDE64-FEB0-472B-9ADC-E5A4137C3537}">
      <dgm:prSet/>
      <dgm:spPr/>
      <dgm:t>
        <a:bodyPr/>
        <a:lstStyle/>
        <a:p>
          <a:endParaRPr lang="en-US" sz="1600"/>
        </a:p>
      </dgm:t>
    </dgm:pt>
    <dgm:pt modelId="{403A33AA-3A22-4DD5-88A5-83584D3635AE}" type="sibTrans" cxnId="{AA7DDE64-FEB0-472B-9ADC-E5A4137C3537}">
      <dgm:prSet/>
      <dgm:spPr/>
      <dgm:t>
        <a:bodyPr/>
        <a:lstStyle/>
        <a:p>
          <a:endParaRPr lang="en-US" sz="1600"/>
        </a:p>
      </dgm:t>
    </dgm:pt>
    <dgm:pt modelId="{F1FE6F75-C3B3-40A9-B151-06DD8100FA77}">
      <dgm:prSet phldrT="[Text]" custT="1"/>
      <dgm:spPr/>
      <dgm:t>
        <a:bodyPr/>
        <a:lstStyle/>
        <a:p>
          <a:r>
            <a:rPr lang="en-US" sz="1200" dirty="0"/>
            <a:t>Cool</a:t>
          </a:r>
        </a:p>
      </dgm:t>
    </dgm:pt>
    <dgm:pt modelId="{56CD6F1A-4E80-4DC5-96D4-853741F3E31B}" type="parTrans" cxnId="{B4DF06DF-A6CC-4EF0-9C19-490A33C5A185}">
      <dgm:prSet/>
      <dgm:spPr/>
      <dgm:t>
        <a:bodyPr/>
        <a:lstStyle/>
        <a:p>
          <a:endParaRPr lang="en-US" sz="1600"/>
        </a:p>
      </dgm:t>
    </dgm:pt>
    <dgm:pt modelId="{B91180BB-2D08-46BF-B313-1DCB06502387}" type="sibTrans" cxnId="{B4DF06DF-A6CC-4EF0-9C19-490A33C5A185}">
      <dgm:prSet/>
      <dgm:spPr/>
      <dgm:t>
        <a:bodyPr/>
        <a:lstStyle/>
        <a:p>
          <a:endParaRPr lang="en-US" sz="1600"/>
        </a:p>
      </dgm:t>
    </dgm:pt>
    <dgm:pt modelId="{120B1423-ADCB-4102-846F-F359F652E92E}">
      <dgm:prSet phldrT="[Text]" custT="1"/>
      <dgm:spPr/>
      <dgm:t>
        <a:bodyPr/>
        <a:lstStyle/>
        <a:p>
          <a:r>
            <a:rPr lang="en-US" sz="1200" dirty="0"/>
            <a:t>Archive</a:t>
          </a:r>
        </a:p>
      </dgm:t>
    </dgm:pt>
    <dgm:pt modelId="{F3E2D675-4AC0-4643-94B3-EC6D920DA6D9}" type="parTrans" cxnId="{42CC59FB-F0BA-4278-9B68-1522CAD763E4}">
      <dgm:prSet/>
      <dgm:spPr/>
      <dgm:t>
        <a:bodyPr/>
        <a:lstStyle/>
        <a:p>
          <a:endParaRPr lang="en-US" sz="1600"/>
        </a:p>
      </dgm:t>
    </dgm:pt>
    <dgm:pt modelId="{8B4DDCF0-3916-45B1-ABFD-8FF0AC55E2B9}" type="sibTrans" cxnId="{42CC59FB-F0BA-4278-9B68-1522CAD763E4}">
      <dgm:prSet/>
      <dgm:spPr/>
      <dgm:t>
        <a:bodyPr/>
        <a:lstStyle/>
        <a:p>
          <a:endParaRPr lang="en-US" sz="1600"/>
        </a:p>
      </dgm:t>
    </dgm:pt>
    <dgm:pt modelId="{4215BDAD-3954-4F87-A45E-CF67DEC00E42}">
      <dgm:prSet phldrT="[Text]" custT="1"/>
      <dgm:spPr/>
      <dgm:t>
        <a:bodyPr/>
        <a:lstStyle/>
        <a:p>
          <a:r>
            <a:rPr lang="en-US" sz="1200" dirty="0"/>
            <a:t>Hot is often the default tier.</a:t>
          </a:r>
        </a:p>
      </dgm:t>
    </dgm:pt>
    <dgm:pt modelId="{AF0BB0BB-0151-413E-91F5-5B1247757CA6}" type="parTrans" cxnId="{CE626350-D92A-43CA-AFB3-011DD0EEDAA8}">
      <dgm:prSet/>
      <dgm:spPr/>
      <dgm:t>
        <a:bodyPr/>
        <a:lstStyle/>
        <a:p>
          <a:endParaRPr lang="en-US" sz="1600"/>
        </a:p>
      </dgm:t>
    </dgm:pt>
    <dgm:pt modelId="{5E339C4A-0F55-4F38-B8E2-125D03DA576F}" type="sibTrans" cxnId="{CE626350-D92A-43CA-AFB3-011DD0EEDAA8}">
      <dgm:prSet/>
      <dgm:spPr/>
      <dgm:t>
        <a:bodyPr/>
        <a:lstStyle/>
        <a:p>
          <a:endParaRPr lang="en-US" sz="1600"/>
        </a:p>
      </dgm:t>
    </dgm:pt>
    <dgm:pt modelId="{3B024E05-4C00-447A-AFC2-A9B83B817BDF}">
      <dgm:prSet phldrT="[Text]" custT="1"/>
      <dgm:spPr/>
      <dgm:t>
        <a:bodyPr/>
        <a:lstStyle/>
        <a:p>
          <a:r>
            <a:rPr lang="en-US" sz="1200" dirty="0"/>
            <a:t>Similar to Hot, though I think it is underused.</a:t>
          </a:r>
        </a:p>
      </dgm:t>
    </dgm:pt>
    <dgm:pt modelId="{E6C4BC0E-AE37-4674-A9E2-CEFA8A5A48A0}" type="parTrans" cxnId="{4F045DC1-3BA2-4A88-9236-4EB2CC83DA2D}">
      <dgm:prSet/>
      <dgm:spPr/>
      <dgm:t>
        <a:bodyPr/>
        <a:lstStyle/>
        <a:p>
          <a:endParaRPr lang="en-US" sz="1600"/>
        </a:p>
      </dgm:t>
    </dgm:pt>
    <dgm:pt modelId="{3B07697D-F614-4381-810C-B8F67AEDC7B5}" type="sibTrans" cxnId="{4F045DC1-3BA2-4A88-9236-4EB2CC83DA2D}">
      <dgm:prSet/>
      <dgm:spPr/>
      <dgm:t>
        <a:bodyPr/>
        <a:lstStyle/>
        <a:p>
          <a:endParaRPr lang="en-US" sz="1600"/>
        </a:p>
      </dgm:t>
    </dgm:pt>
    <dgm:pt modelId="{0A18578B-B8CD-4538-83BD-EFAF29695893}">
      <dgm:prSet phldrT="[Text]" custT="1"/>
      <dgm:spPr/>
      <dgm:t>
        <a:bodyPr/>
        <a:lstStyle/>
        <a:p>
          <a:r>
            <a:rPr lang="en-US" sz="1200" dirty="0"/>
            <a:t>You can think of this tier as the backup version of the others.</a:t>
          </a:r>
        </a:p>
      </dgm:t>
    </dgm:pt>
    <dgm:pt modelId="{356D636B-8D86-4828-8C71-43F4898CEF79}" type="parTrans" cxnId="{9967EC81-DDC3-4912-A497-4AAD52F6B89C}">
      <dgm:prSet/>
      <dgm:spPr/>
      <dgm:t>
        <a:bodyPr/>
        <a:lstStyle/>
        <a:p>
          <a:endParaRPr lang="en-US" sz="1600"/>
        </a:p>
      </dgm:t>
    </dgm:pt>
    <dgm:pt modelId="{FBFC7FDD-AFBB-4B95-833D-042737859F60}" type="sibTrans" cxnId="{9967EC81-DDC3-4912-A497-4AAD52F6B89C}">
      <dgm:prSet/>
      <dgm:spPr/>
      <dgm:t>
        <a:bodyPr/>
        <a:lstStyle/>
        <a:p>
          <a:endParaRPr lang="en-US" sz="1600"/>
        </a:p>
      </dgm:t>
    </dgm:pt>
    <dgm:pt modelId="{243E239F-8733-4C01-8614-E87A8CEC74F5}">
      <dgm:prSet phldrT="[Text]" custT="1"/>
      <dgm:spPr/>
      <dgm:t>
        <a:bodyPr/>
        <a:lstStyle/>
        <a:p>
          <a:r>
            <a:rPr lang="en-US" sz="1200" dirty="0"/>
            <a:t>Premium</a:t>
          </a:r>
        </a:p>
      </dgm:t>
    </dgm:pt>
    <dgm:pt modelId="{5F9123A5-3676-4D4E-8B5A-774CFC291F8E}" type="parTrans" cxnId="{E954E7D4-CB36-40A8-B359-3EFCF9891E79}">
      <dgm:prSet/>
      <dgm:spPr/>
      <dgm:t>
        <a:bodyPr/>
        <a:lstStyle/>
        <a:p>
          <a:endParaRPr lang="en-US" sz="1600"/>
        </a:p>
      </dgm:t>
    </dgm:pt>
    <dgm:pt modelId="{D64F4BDC-72D6-48E4-B27F-171F6D3B7FEC}" type="sibTrans" cxnId="{E954E7D4-CB36-40A8-B359-3EFCF9891E79}">
      <dgm:prSet/>
      <dgm:spPr/>
      <dgm:t>
        <a:bodyPr/>
        <a:lstStyle/>
        <a:p>
          <a:endParaRPr lang="en-US" sz="1600"/>
        </a:p>
      </dgm:t>
    </dgm:pt>
    <dgm:pt modelId="{BAAC050E-E28B-4DC7-AF22-81FDD1F00287}">
      <dgm:prSet phldrT="[Text]" custT="1"/>
      <dgm:spPr/>
      <dgm:t>
        <a:bodyPr/>
        <a:lstStyle/>
        <a:p>
          <a:r>
            <a:rPr lang="en-US" sz="1200" dirty="0"/>
            <a:t>Premium isn't really a tier but a different type of storage altogether.</a:t>
          </a:r>
        </a:p>
      </dgm:t>
    </dgm:pt>
    <dgm:pt modelId="{8F3C2B2F-E6F6-40BC-96D4-F57C04F34396}" type="parTrans" cxnId="{2110B860-A964-4B7D-9740-6C0BA9F207DE}">
      <dgm:prSet/>
      <dgm:spPr/>
      <dgm:t>
        <a:bodyPr/>
        <a:lstStyle/>
        <a:p>
          <a:endParaRPr lang="en-US" sz="1600"/>
        </a:p>
      </dgm:t>
    </dgm:pt>
    <dgm:pt modelId="{2E7ABDD6-7D7F-4917-864D-9B813BB98AE5}" type="sibTrans" cxnId="{2110B860-A964-4B7D-9740-6C0BA9F207DE}">
      <dgm:prSet/>
      <dgm:spPr/>
      <dgm:t>
        <a:bodyPr/>
        <a:lstStyle/>
        <a:p>
          <a:endParaRPr lang="en-US" sz="1600"/>
        </a:p>
      </dgm:t>
    </dgm:pt>
    <dgm:pt modelId="{04AA796D-01E8-4B1C-A1C5-C023F992D9E2}">
      <dgm:prSet phldrT="[Text]" custT="1"/>
      <dgm:spPr/>
      <dgm:t>
        <a:bodyPr/>
        <a:lstStyle/>
        <a:p>
          <a:r>
            <a:rPr lang="en-US" sz="1200" dirty="0"/>
            <a:t>Same performance as Hot</a:t>
          </a:r>
        </a:p>
      </dgm:t>
    </dgm:pt>
    <dgm:pt modelId="{BFF9B59E-A701-4B93-9B1C-21B1D5CA1630}" type="parTrans" cxnId="{CEE03ADE-14E4-4BE9-BB92-150765430973}">
      <dgm:prSet/>
      <dgm:spPr/>
      <dgm:t>
        <a:bodyPr/>
        <a:lstStyle/>
        <a:p>
          <a:endParaRPr lang="en-US" sz="1600"/>
        </a:p>
      </dgm:t>
    </dgm:pt>
    <dgm:pt modelId="{2C9E2B65-301B-424C-8138-FA9F6F63C403}" type="sibTrans" cxnId="{CEE03ADE-14E4-4BE9-BB92-150765430973}">
      <dgm:prSet/>
      <dgm:spPr/>
      <dgm:t>
        <a:bodyPr/>
        <a:lstStyle/>
        <a:p>
          <a:endParaRPr lang="en-US" sz="1600"/>
        </a:p>
      </dgm:t>
    </dgm:pt>
    <dgm:pt modelId="{33B5569D-1978-4160-8FD2-BB79ABD538AB}">
      <dgm:prSet phldrT="[Text]" custT="1"/>
      <dgm:spPr/>
      <dgm:t>
        <a:bodyPr/>
        <a:lstStyle/>
        <a:p>
          <a:r>
            <a:rPr lang="en-US" sz="1200" dirty="0"/>
            <a:t>It provides the best performance for retrieving files quickly and often but carries the highest price tag. </a:t>
          </a:r>
        </a:p>
      </dgm:t>
    </dgm:pt>
    <dgm:pt modelId="{0851070E-8A16-47DC-8D1E-E94BEFBD379F}" type="parTrans" cxnId="{B3ECD576-F79A-4411-BF1C-BE26CB0B4A8A}">
      <dgm:prSet/>
      <dgm:spPr/>
      <dgm:t>
        <a:bodyPr/>
        <a:lstStyle/>
        <a:p>
          <a:endParaRPr lang="en-US" sz="1600"/>
        </a:p>
      </dgm:t>
    </dgm:pt>
    <dgm:pt modelId="{601776B1-80A0-472F-8C16-8F8C051187B2}" type="sibTrans" cxnId="{B3ECD576-F79A-4411-BF1C-BE26CB0B4A8A}">
      <dgm:prSet/>
      <dgm:spPr/>
      <dgm:t>
        <a:bodyPr/>
        <a:lstStyle/>
        <a:p>
          <a:endParaRPr lang="en-US" sz="1600"/>
        </a:p>
      </dgm:t>
    </dgm:pt>
    <dgm:pt modelId="{32B83EB4-1259-4A80-9C4F-84FDB231C794}">
      <dgm:prSet phldrT="[Text]" custT="1"/>
      <dgm:spPr/>
      <dgm:t>
        <a:bodyPr/>
        <a:lstStyle/>
        <a:p>
          <a:r>
            <a:rPr lang="en-US" sz="1200" dirty="0"/>
            <a:t>This is used for files that you plan on consistently accessing, reading, or updating.</a:t>
          </a:r>
        </a:p>
      </dgm:t>
    </dgm:pt>
    <dgm:pt modelId="{FA726C39-6166-4330-8598-1AA70A2596E3}" type="parTrans" cxnId="{1EC04399-7871-4E01-9B6E-2514B6E07B9F}">
      <dgm:prSet/>
      <dgm:spPr/>
      <dgm:t>
        <a:bodyPr/>
        <a:lstStyle/>
        <a:p>
          <a:endParaRPr lang="en-US" sz="1600"/>
        </a:p>
      </dgm:t>
    </dgm:pt>
    <dgm:pt modelId="{B5F969BF-14D9-49F4-86B3-9F6E29E696CB}" type="sibTrans" cxnId="{1EC04399-7871-4E01-9B6E-2514B6E07B9F}">
      <dgm:prSet/>
      <dgm:spPr/>
      <dgm:t>
        <a:bodyPr/>
        <a:lstStyle/>
        <a:p>
          <a:endParaRPr lang="en-US" sz="1600"/>
        </a:p>
      </dgm:t>
    </dgm:pt>
    <dgm:pt modelId="{3A8BA65D-E372-4E94-A493-EC2B06675CA8}">
      <dgm:prSet phldrT="[Text]" custT="1"/>
      <dgm:spPr/>
      <dgm:t>
        <a:bodyPr/>
        <a:lstStyle/>
        <a:p>
          <a:r>
            <a:rPr lang="en-US" sz="1200" dirty="0"/>
            <a:t>This tier has a very low storage costs, but it'll take a few hours to access to the data when you want it.</a:t>
          </a:r>
        </a:p>
      </dgm:t>
    </dgm:pt>
    <dgm:pt modelId="{38C317F4-BCC7-4C11-970F-57A0DA03436C}" type="parTrans" cxnId="{8C9B3A13-E7CE-42AA-9887-4E927986C284}">
      <dgm:prSet/>
      <dgm:spPr/>
      <dgm:t>
        <a:bodyPr/>
        <a:lstStyle/>
        <a:p>
          <a:endParaRPr lang="en-US" sz="1600"/>
        </a:p>
      </dgm:t>
    </dgm:pt>
    <dgm:pt modelId="{E961B271-96E9-4B58-A129-1F2BA3B8C078}" type="sibTrans" cxnId="{8C9B3A13-E7CE-42AA-9887-4E927986C284}">
      <dgm:prSet/>
      <dgm:spPr/>
      <dgm:t>
        <a:bodyPr/>
        <a:lstStyle/>
        <a:p>
          <a:endParaRPr lang="en-US" sz="1600"/>
        </a:p>
      </dgm:t>
    </dgm:pt>
    <dgm:pt modelId="{8142DE12-CCC8-47D3-8F1E-20AF93345C3B}">
      <dgm:prSet phldrT="[Text]" custT="1"/>
      <dgm:spPr/>
      <dgm:t>
        <a:bodyPr/>
        <a:lstStyle/>
        <a:p>
          <a:r>
            <a:rPr lang="en-US" sz="1200" dirty="0"/>
            <a:t>Recommended for files you access every 180 days or longer.</a:t>
          </a:r>
        </a:p>
      </dgm:t>
    </dgm:pt>
    <dgm:pt modelId="{AE0C4084-8093-45FA-8F42-A86894EF17BE}" type="parTrans" cxnId="{F031AC2C-A837-41C9-84EE-0A33AF4254B1}">
      <dgm:prSet/>
      <dgm:spPr/>
      <dgm:t>
        <a:bodyPr/>
        <a:lstStyle/>
        <a:p>
          <a:endParaRPr lang="en-US" sz="1600"/>
        </a:p>
      </dgm:t>
    </dgm:pt>
    <dgm:pt modelId="{35906985-1668-4583-9C54-E5E2996C037C}" type="sibTrans" cxnId="{F031AC2C-A837-41C9-84EE-0A33AF4254B1}">
      <dgm:prSet/>
      <dgm:spPr/>
      <dgm:t>
        <a:bodyPr/>
        <a:lstStyle/>
        <a:p>
          <a:endParaRPr lang="en-US" sz="1600"/>
        </a:p>
      </dgm:t>
    </dgm:pt>
    <dgm:pt modelId="{A3427C5F-F695-42B5-8B30-62E6DDFCD559}">
      <dgm:prSet phldrT="[Text]" custT="1"/>
      <dgm:spPr/>
      <dgm:t>
        <a:bodyPr/>
        <a:lstStyle/>
        <a:p>
          <a:r>
            <a:rPr lang="en-US" sz="1200" dirty="0"/>
            <a:t>This provides access to block blobs consistently low latency, which is perfect for high frequency data transactions.</a:t>
          </a:r>
        </a:p>
      </dgm:t>
    </dgm:pt>
    <dgm:pt modelId="{7084ADC7-383C-400E-A2F7-CBE373A1CDCB}" type="parTrans" cxnId="{6ECCEB73-A3D0-4942-B2A5-E882B74C9400}">
      <dgm:prSet/>
      <dgm:spPr/>
      <dgm:t>
        <a:bodyPr/>
        <a:lstStyle/>
        <a:p>
          <a:endParaRPr lang="en-US" sz="1600"/>
        </a:p>
      </dgm:t>
    </dgm:pt>
    <dgm:pt modelId="{C463AFC0-B6E9-4B4C-BB6C-BBDA5B32A627}" type="sibTrans" cxnId="{6ECCEB73-A3D0-4942-B2A5-E882B74C9400}">
      <dgm:prSet/>
      <dgm:spPr/>
      <dgm:t>
        <a:bodyPr/>
        <a:lstStyle/>
        <a:p>
          <a:endParaRPr lang="en-US" sz="1600"/>
        </a:p>
      </dgm:t>
    </dgm:pt>
    <dgm:pt modelId="{A885FB99-D830-4CD5-BF33-517ACC36CF2A}">
      <dgm:prSet phldrT="[Text]" custT="1"/>
      <dgm:spPr/>
      <dgm:t>
        <a:bodyPr/>
        <a:lstStyle/>
        <a:p>
          <a:r>
            <a:rPr lang="en-US" sz="1200" dirty="0"/>
            <a:t>This carries the highest price tag.</a:t>
          </a:r>
        </a:p>
      </dgm:t>
    </dgm:pt>
    <dgm:pt modelId="{40AA2F59-15C7-4384-866E-A459D9392807}" type="parTrans" cxnId="{489B1ED2-AC9D-498D-A485-033740A09089}">
      <dgm:prSet/>
      <dgm:spPr/>
      <dgm:t>
        <a:bodyPr/>
        <a:lstStyle/>
        <a:p>
          <a:endParaRPr lang="en-US" sz="1600"/>
        </a:p>
      </dgm:t>
    </dgm:pt>
    <dgm:pt modelId="{76A7D175-8F8A-4675-B12C-48FF3CC52FDF}" type="sibTrans" cxnId="{489B1ED2-AC9D-498D-A485-033740A09089}">
      <dgm:prSet/>
      <dgm:spPr/>
      <dgm:t>
        <a:bodyPr/>
        <a:lstStyle/>
        <a:p>
          <a:endParaRPr lang="en-US" sz="1600"/>
        </a:p>
      </dgm:t>
    </dgm:pt>
    <dgm:pt modelId="{507178CE-9ED3-4078-BDAF-EFD9F56084BC}">
      <dgm:prSet phldrT="[Text]" custT="1"/>
      <dgm:spPr/>
      <dgm:t>
        <a:bodyPr/>
        <a:lstStyle/>
        <a:p>
          <a:r>
            <a:rPr lang="en-US" sz="1200" dirty="0"/>
            <a:t>Cold</a:t>
          </a:r>
        </a:p>
      </dgm:t>
    </dgm:pt>
    <dgm:pt modelId="{45F3073A-0BE6-4BF5-9998-EB85DA1D43C9}" type="parTrans" cxnId="{2EE73E80-3A39-4010-B61C-0D786CC2A5A9}">
      <dgm:prSet/>
      <dgm:spPr/>
      <dgm:t>
        <a:bodyPr/>
        <a:lstStyle/>
        <a:p>
          <a:endParaRPr lang="en-US" sz="1600"/>
        </a:p>
      </dgm:t>
    </dgm:pt>
    <dgm:pt modelId="{E3A2792C-1F64-4F1B-8B0E-21F28687756A}" type="sibTrans" cxnId="{2EE73E80-3A39-4010-B61C-0D786CC2A5A9}">
      <dgm:prSet/>
      <dgm:spPr/>
      <dgm:t>
        <a:bodyPr/>
        <a:lstStyle/>
        <a:p>
          <a:endParaRPr lang="en-US" sz="1600"/>
        </a:p>
      </dgm:t>
    </dgm:pt>
    <dgm:pt modelId="{C6ABA170-8DBD-4563-9397-B831037B2122}">
      <dgm:prSet phldrT="[Text]" custT="1"/>
      <dgm:spPr/>
      <dgm:t>
        <a:bodyPr/>
        <a:lstStyle/>
        <a:p>
          <a:r>
            <a:rPr lang="en-US" sz="1200" dirty="0"/>
            <a:t>Recommended for files that you may only access every 90 days or so.</a:t>
          </a:r>
        </a:p>
      </dgm:t>
    </dgm:pt>
    <dgm:pt modelId="{08C410CA-6688-4F4A-9BB6-13CD386EEBDC}" type="parTrans" cxnId="{1D9B8A94-5CE9-4A12-B47F-E2969826DEA6}">
      <dgm:prSet/>
      <dgm:spPr/>
      <dgm:t>
        <a:bodyPr/>
        <a:lstStyle/>
        <a:p>
          <a:endParaRPr lang="en-US" sz="1600"/>
        </a:p>
      </dgm:t>
    </dgm:pt>
    <dgm:pt modelId="{5AE88C40-85E1-409C-A180-27B5D32095DD}" type="sibTrans" cxnId="{1D9B8A94-5CE9-4A12-B47F-E2969826DEA6}">
      <dgm:prSet/>
      <dgm:spPr/>
      <dgm:t>
        <a:bodyPr/>
        <a:lstStyle/>
        <a:p>
          <a:endParaRPr lang="en-US" sz="1600"/>
        </a:p>
      </dgm:t>
    </dgm:pt>
    <dgm:pt modelId="{D4186473-9C48-439F-A694-15D39DFD040A}">
      <dgm:prSet phldrT="[Text]" custT="1"/>
      <dgm:spPr/>
      <dgm:t>
        <a:bodyPr/>
        <a:lstStyle/>
        <a:p>
          <a:r>
            <a:rPr lang="en-US" sz="1200" dirty="0"/>
            <a:t>Recommended for files that you may only access every 30 days or so.</a:t>
          </a:r>
        </a:p>
      </dgm:t>
    </dgm:pt>
    <dgm:pt modelId="{EDB3013B-B5D7-42D5-BA04-1E4E28B939E2}" type="parTrans" cxnId="{347F8F95-1A3A-4188-B348-A9FC583CC5A4}">
      <dgm:prSet/>
      <dgm:spPr/>
      <dgm:t>
        <a:bodyPr/>
        <a:lstStyle/>
        <a:p>
          <a:endParaRPr lang="en-US" sz="1600"/>
        </a:p>
      </dgm:t>
    </dgm:pt>
    <dgm:pt modelId="{CAEC263F-0C8B-41EB-A5E2-D555D673B495}" type="sibTrans" cxnId="{347F8F95-1A3A-4188-B348-A9FC583CC5A4}">
      <dgm:prSet/>
      <dgm:spPr/>
      <dgm:t>
        <a:bodyPr/>
        <a:lstStyle/>
        <a:p>
          <a:endParaRPr lang="en-US" sz="1600"/>
        </a:p>
      </dgm:t>
    </dgm:pt>
    <dgm:pt modelId="{42DD362B-838D-4118-9A96-DA326E43EC44}">
      <dgm:prSet phldrT="[Text]" custT="1"/>
      <dgm:spPr/>
      <dgm:t>
        <a:bodyPr/>
        <a:lstStyle/>
        <a:p>
          <a:r>
            <a:rPr lang="en-US" sz="1200" dirty="0"/>
            <a:t>Similar to Cool, but for things you access even more infrequently.</a:t>
          </a:r>
        </a:p>
      </dgm:t>
    </dgm:pt>
    <dgm:pt modelId="{97B62FAE-896A-4859-A16A-60CA3A13B935}" type="parTrans" cxnId="{84A49680-5A7D-44C8-8B78-D4BB1F20C8FE}">
      <dgm:prSet/>
      <dgm:spPr/>
      <dgm:t>
        <a:bodyPr/>
        <a:lstStyle/>
        <a:p>
          <a:endParaRPr lang="en-US" sz="1600"/>
        </a:p>
      </dgm:t>
    </dgm:pt>
    <dgm:pt modelId="{43912D9F-C8BB-4400-BE4C-DFEDD7C44E9A}" type="sibTrans" cxnId="{84A49680-5A7D-44C8-8B78-D4BB1F20C8FE}">
      <dgm:prSet/>
      <dgm:spPr/>
      <dgm:t>
        <a:bodyPr/>
        <a:lstStyle/>
        <a:p>
          <a:endParaRPr lang="en-US" sz="1600"/>
        </a:p>
      </dgm:t>
    </dgm:pt>
    <dgm:pt modelId="{59A2BF7D-F430-4DA4-9DE4-0F69A49428AC}">
      <dgm:prSet phldrT="[Text]" custT="1"/>
      <dgm:spPr/>
      <dgm:t>
        <a:bodyPr/>
        <a:lstStyle/>
        <a:p>
          <a:r>
            <a:rPr lang="en-US" sz="1200" dirty="0"/>
            <a:t>Latency: </a:t>
          </a:r>
          <a:r>
            <a:rPr lang="en-US" sz="1200" dirty="0" err="1"/>
            <a:t>Millieconds</a:t>
          </a:r>
          <a:endParaRPr lang="en-US" sz="1200" dirty="0"/>
        </a:p>
      </dgm:t>
    </dgm:pt>
    <dgm:pt modelId="{B3E09870-E05D-4467-B0C0-2E72527B09D0}" type="parTrans" cxnId="{E622F764-EEAB-4489-812A-CC7CB0E1DE6F}">
      <dgm:prSet/>
      <dgm:spPr/>
      <dgm:t>
        <a:bodyPr/>
        <a:lstStyle/>
        <a:p>
          <a:endParaRPr lang="en-US" sz="1600"/>
        </a:p>
      </dgm:t>
    </dgm:pt>
    <dgm:pt modelId="{F619B242-7D19-4907-9A43-7043B69A9F44}" type="sibTrans" cxnId="{E622F764-EEAB-4489-812A-CC7CB0E1DE6F}">
      <dgm:prSet/>
      <dgm:spPr/>
      <dgm:t>
        <a:bodyPr/>
        <a:lstStyle/>
        <a:p>
          <a:endParaRPr lang="en-US" sz="1600"/>
        </a:p>
      </dgm:t>
    </dgm:pt>
    <dgm:pt modelId="{B0034B34-D333-40E8-B18B-5B4BABA0510F}">
      <dgm:prSet phldrT="[Text]" custT="1"/>
      <dgm:spPr/>
      <dgm:t>
        <a:bodyPr/>
        <a:lstStyle/>
        <a:p>
          <a:r>
            <a:rPr lang="en-US" sz="1200" dirty="0"/>
            <a:t>Latency: </a:t>
          </a:r>
          <a:r>
            <a:rPr lang="en-US" sz="1200" dirty="0" err="1"/>
            <a:t>Millieconds</a:t>
          </a:r>
          <a:endParaRPr lang="en-US" sz="1200" dirty="0"/>
        </a:p>
      </dgm:t>
    </dgm:pt>
    <dgm:pt modelId="{E266A350-A15F-49D0-9FC2-AC65238B22A1}" type="parTrans" cxnId="{204206FF-129E-4225-B249-8E870E9AB66E}">
      <dgm:prSet/>
      <dgm:spPr/>
      <dgm:t>
        <a:bodyPr/>
        <a:lstStyle/>
        <a:p>
          <a:endParaRPr lang="en-US" sz="1600"/>
        </a:p>
      </dgm:t>
    </dgm:pt>
    <dgm:pt modelId="{22EAD555-9006-4DD1-9EBC-590FF9B31F32}" type="sibTrans" cxnId="{204206FF-129E-4225-B249-8E870E9AB66E}">
      <dgm:prSet/>
      <dgm:spPr/>
      <dgm:t>
        <a:bodyPr/>
        <a:lstStyle/>
        <a:p>
          <a:endParaRPr lang="en-US" sz="1600"/>
        </a:p>
      </dgm:t>
    </dgm:pt>
    <dgm:pt modelId="{C4AED39A-ED44-4025-BEFB-3E0B69178650}">
      <dgm:prSet phldrT="[Text]" custT="1"/>
      <dgm:spPr/>
      <dgm:t>
        <a:bodyPr/>
        <a:lstStyle/>
        <a:p>
          <a:r>
            <a:rPr lang="en-US" sz="1200" dirty="0"/>
            <a:t>Latency: Hours</a:t>
          </a:r>
        </a:p>
      </dgm:t>
    </dgm:pt>
    <dgm:pt modelId="{27CB936D-AAD9-4A4D-B2C1-421BA2DB1C9C}" type="parTrans" cxnId="{4B5C177E-144B-4CA6-8C37-A7EE81447545}">
      <dgm:prSet/>
      <dgm:spPr/>
      <dgm:t>
        <a:bodyPr/>
        <a:lstStyle/>
        <a:p>
          <a:endParaRPr lang="en-US" sz="1600"/>
        </a:p>
      </dgm:t>
    </dgm:pt>
    <dgm:pt modelId="{ED181E39-2882-47F4-B1E6-56E213022042}" type="sibTrans" cxnId="{4B5C177E-144B-4CA6-8C37-A7EE81447545}">
      <dgm:prSet/>
      <dgm:spPr/>
      <dgm:t>
        <a:bodyPr/>
        <a:lstStyle/>
        <a:p>
          <a:endParaRPr lang="en-US" sz="1600"/>
        </a:p>
      </dgm:t>
    </dgm:pt>
    <dgm:pt modelId="{6783699A-5022-45C4-B8F0-918CF3E9AF61}">
      <dgm:prSet phldrT="[Text]" custT="1"/>
      <dgm:spPr/>
      <dgm:t>
        <a:bodyPr/>
        <a:lstStyle/>
        <a:p>
          <a:r>
            <a:rPr lang="en-US" sz="1200" dirty="0"/>
            <a:t>Lower storage cost but higher data access costs.</a:t>
          </a:r>
        </a:p>
      </dgm:t>
    </dgm:pt>
    <dgm:pt modelId="{9738DB57-A597-4E55-A0C7-4009C187C69B}" type="parTrans" cxnId="{4FEB67E9-F159-453F-AE6D-0D501ACA8ABB}">
      <dgm:prSet/>
      <dgm:spPr/>
      <dgm:t>
        <a:bodyPr/>
        <a:lstStyle/>
        <a:p>
          <a:endParaRPr lang="en-US"/>
        </a:p>
      </dgm:t>
    </dgm:pt>
    <dgm:pt modelId="{5CD2AF1A-BCC1-4CA4-9F01-DEFE68EA1C99}" type="sibTrans" cxnId="{4FEB67E9-F159-453F-AE6D-0D501ACA8ABB}">
      <dgm:prSet/>
      <dgm:spPr/>
      <dgm:t>
        <a:bodyPr/>
        <a:lstStyle/>
        <a:p>
          <a:endParaRPr lang="en-US"/>
        </a:p>
      </dgm:t>
    </dgm:pt>
    <dgm:pt modelId="{98080428-5E70-42D4-9153-11C90E3DC71A}">
      <dgm:prSet phldrT="[Text]" custT="1"/>
      <dgm:spPr/>
      <dgm:t>
        <a:bodyPr/>
        <a:lstStyle/>
        <a:p>
          <a:r>
            <a:rPr lang="en-US" sz="1200" dirty="0"/>
            <a:t>Lower storage cost but higher data access costs.</a:t>
          </a:r>
        </a:p>
      </dgm:t>
    </dgm:pt>
    <dgm:pt modelId="{78A3A7E9-FA59-4CAC-BEA7-96E9FE2B88B8}" type="parTrans" cxnId="{70078D7F-FA2A-450A-83A4-FF67D9547AE8}">
      <dgm:prSet/>
      <dgm:spPr/>
      <dgm:t>
        <a:bodyPr/>
        <a:lstStyle/>
        <a:p>
          <a:endParaRPr lang="en-US"/>
        </a:p>
      </dgm:t>
    </dgm:pt>
    <dgm:pt modelId="{7D6646D3-F0FB-4893-8830-D39C51CB873D}" type="sibTrans" cxnId="{70078D7F-FA2A-450A-83A4-FF67D9547AE8}">
      <dgm:prSet/>
      <dgm:spPr/>
      <dgm:t>
        <a:bodyPr/>
        <a:lstStyle/>
        <a:p>
          <a:endParaRPr lang="en-US"/>
        </a:p>
      </dgm:t>
    </dgm:pt>
    <dgm:pt modelId="{FCE89134-AC07-49A3-BD54-56E022E9F406}">
      <dgm:prSet phldrT="[Text]" custT="1"/>
      <dgm:spPr/>
      <dgm:t>
        <a:bodyPr/>
        <a:lstStyle/>
        <a:p>
          <a:r>
            <a:rPr lang="en-US" sz="1200" dirty="0"/>
            <a:t>Same performance as Hot</a:t>
          </a:r>
        </a:p>
      </dgm:t>
    </dgm:pt>
    <dgm:pt modelId="{85489088-315F-4EB8-AD7F-61E89E7EFC95}" type="parTrans" cxnId="{A0247A95-57B6-4DC2-8FD5-5F8B5F4C5291}">
      <dgm:prSet/>
      <dgm:spPr/>
      <dgm:t>
        <a:bodyPr/>
        <a:lstStyle/>
        <a:p>
          <a:endParaRPr lang="en-US"/>
        </a:p>
      </dgm:t>
    </dgm:pt>
    <dgm:pt modelId="{278EF09F-7FDE-4009-82FA-0D93A1FF32CD}" type="sibTrans" cxnId="{A0247A95-57B6-4DC2-8FD5-5F8B5F4C5291}">
      <dgm:prSet/>
      <dgm:spPr/>
      <dgm:t>
        <a:bodyPr/>
        <a:lstStyle/>
        <a:p>
          <a:endParaRPr lang="en-US"/>
        </a:p>
      </dgm:t>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5">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5">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5">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5">
        <dgm:presLayoutVars>
          <dgm:bulletEnabled val="1"/>
        </dgm:presLayoutVars>
      </dgm:prSet>
      <dgm:spPr/>
    </dgm:pt>
    <dgm:pt modelId="{31E57ED3-3F77-49D5-A26F-22E020D1371E}" type="pres">
      <dgm:prSet presAssocID="{B91180BB-2D08-46BF-B313-1DCB06502387}" presName="space" presStyleCnt="0"/>
      <dgm:spPr/>
    </dgm:pt>
    <dgm:pt modelId="{96E6CBFB-C415-44FA-9864-BE2730327E90}" type="pres">
      <dgm:prSet presAssocID="{507178CE-9ED3-4078-BDAF-EFD9F56084BC}" presName="composite" presStyleCnt="0"/>
      <dgm:spPr/>
    </dgm:pt>
    <dgm:pt modelId="{A546E109-0B35-4F1D-8F38-76294513981B}" type="pres">
      <dgm:prSet presAssocID="{507178CE-9ED3-4078-BDAF-EFD9F56084BC}" presName="parTx" presStyleLbl="alignNode1" presStyleIdx="2" presStyleCnt="5">
        <dgm:presLayoutVars>
          <dgm:chMax val="0"/>
          <dgm:chPref val="0"/>
          <dgm:bulletEnabled val="1"/>
        </dgm:presLayoutVars>
      </dgm:prSet>
      <dgm:spPr/>
    </dgm:pt>
    <dgm:pt modelId="{8E1619C0-F2C6-4C6D-AB15-AA9C1EA09A34}" type="pres">
      <dgm:prSet presAssocID="{507178CE-9ED3-4078-BDAF-EFD9F56084BC}" presName="desTx" presStyleLbl="alignAccFollowNode1" presStyleIdx="2" presStyleCnt="5">
        <dgm:presLayoutVars>
          <dgm:bulletEnabled val="1"/>
        </dgm:presLayoutVars>
      </dgm:prSet>
      <dgm:spPr/>
    </dgm:pt>
    <dgm:pt modelId="{23BD3BD4-600C-4DBC-BAF0-26F5C5AD38DB}" type="pres">
      <dgm:prSet presAssocID="{E3A2792C-1F64-4F1B-8B0E-21F28687756A}"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3" presStyleCnt="5">
        <dgm:presLayoutVars>
          <dgm:chMax val="0"/>
          <dgm:chPref val="0"/>
          <dgm:bulletEnabled val="1"/>
        </dgm:presLayoutVars>
      </dgm:prSet>
      <dgm:spPr/>
    </dgm:pt>
    <dgm:pt modelId="{A24110D5-A1E8-47A2-A6B7-12489A506A95}" type="pres">
      <dgm:prSet presAssocID="{120B1423-ADCB-4102-846F-F359F652E92E}" presName="desTx" presStyleLbl="alignAccFollowNode1" presStyleIdx="3" presStyleCnt="5">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4" presStyleCnt="5">
        <dgm:presLayoutVars>
          <dgm:chMax val="0"/>
          <dgm:chPref val="0"/>
          <dgm:bulletEnabled val="1"/>
        </dgm:presLayoutVars>
      </dgm:prSet>
      <dgm:spPr/>
    </dgm:pt>
    <dgm:pt modelId="{FB3A2DCE-FADF-442C-A180-08EC2130F3AE}" type="pres">
      <dgm:prSet presAssocID="{243E239F-8733-4C01-8614-E87A8CEC74F5}" presName="desTx" presStyleLbl="alignAccFollowNode1" presStyleIdx="4" presStyleCnt="5">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1"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D28CA125-1809-4AC9-9BBE-8534A7B1DDD2}" type="presOf" srcId="{B0034B34-D333-40E8-B18B-5B4BABA0510F}" destId="{CA71B4F3-6574-48B7-9D46-B1F4881CB876}" srcOrd="0" destOrd="3" presId="urn:microsoft.com/office/officeart/2005/8/layout/hList1"/>
    <dgm:cxn modelId="{5CEE3126-B4DC-4F16-891B-62F16CBC4221}" type="presOf" srcId="{42DD362B-838D-4118-9A96-DA326E43EC44}" destId="{8E1619C0-F2C6-4C6D-AB15-AA9C1EA09A34}"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3" destOrd="0" parTransId="{AE0C4084-8093-45FA-8F42-A86894EF17BE}" sibTransId="{35906985-1668-4583-9C54-E5E2996C037C}"/>
    <dgm:cxn modelId="{A3057132-D603-4453-91FD-314B3BACC989}" type="presOf" srcId="{C4AED39A-ED44-4025-BEFB-3E0B69178650}" destId="{A24110D5-A1E8-47A2-A6B7-12489A506A95}" srcOrd="0" destOrd="2" presId="urn:microsoft.com/office/officeart/2005/8/layout/hList1"/>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E622F764-EEAB-4489-812A-CC7CB0E1DE6F}" srcId="{507178CE-9ED3-4078-BDAF-EFD9F56084BC}" destId="{59A2BF7D-F430-4DA4-9DE4-0F69A49428AC}" srcOrd="3" destOrd="0" parTransId="{B3E09870-E05D-4467-B0C0-2E72527B09D0}" sibTransId="{F619B242-7D19-4907-9A43-7043B69A9F44}"/>
    <dgm:cxn modelId="{CE626350-D92A-43CA-AFB3-011DD0EEDAA8}" srcId="{46711132-359A-4F88-AE03-617775122815}" destId="{4215BDAD-3954-4F87-A45E-CF67DEC00E42}" srcOrd="0" destOrd="0" parTransId="{AF0BB0BB-0151-413E-91F5-5B1247757CA6}" sibTransId="{5E339C4A-0F55-4F38-B8E2-125D03DA576F}"/>
    <dgm:cxn modelId="{6ECCEB73-A3D0-4942-B2A5-E882B74C9400}" srcId="{243E239F-8733-4C01-8614-E87A8CEC74F5}" destId="{A3427C5F-F695-42B5-8B30-62E6DDFCD559}" srcOrd="1" destOrd="0" parTransId="{7084ADC7-383C-400E-A2F7-CBE373A1CDCB}" sibTransId="{C463AFC0-B6E9-4B4C-BB6C-BBDA5B32A627}"/>
    <dgm:cxn modelId="{0EE05855-3B98-464C-86BA-84C53AA7694D}" type="presOf" srcId="{C6ABA170-8DBD-4563-9397-B831037B2122}" destId="{8E1619C0-F2C6-4C6D-AB15-AA9C1EA09A34}" srcOrd="0" destOrd="4" presId="urn:microsoft.com/office/officeart/2005/8/layout/hList1"/>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4B5C177E-144B-4CA6-8C37-A7EE81447545}" srcId="{120B1423-ADCB-4102-846F-F359F652E92E}" destId="{C4AED39A-ED44-4025-BEFB-3E0B69178650}" srcOrd="2" destOrd="0" parTransId="{27CB936D-AAD9-4A4D-B2C1-421BA2DB1C9C}" sibTransId="{ED181E39-2882-47F4-B1E6-56E213022042}"/>
    <dgm:cxn modelId="{70078D7F-FA2A-450A-83A4-FF67D9547AE8}" srcId="{507178CE-9ED3-4078-BDAF-EFD9F56084BC}" destId="{98080428-5E70-42D4-9153-11C90E3DC71A}" srcOrd="2" destOrd="0" parTransId="{78A3A7E9-FA59-4CAC-BEA7-96E9FE2B88B8}" sibTransId="{7D6646D3-F0FB-4893-8830-D39C51CB873D}"/>
    <dgm:cxn modelId="{2EE73E80-3A39-4010-B61C-0D786CC2A5A9}" srcId="{3CE837BF-9036-4CA4-8DA7-DCDC0AA45156}" destId="{507178CE-9ED3-4078-BDAF-EFD9F56084BC}" srcOrd="2" destOrd="0" parTransId="{45F3073A-0BE6-4BF5-9998-EB85DA1D43C9}" sibTransId="{E3A2792C-1F64-4F1B-8B0E-21F28687756A}"/>
    <dgm:cxn modelId="{84A49680-5A7D-44C8-8B78-D4BB1F20C8FE}" srcId="{507178CE-9ED3-4078-BDAF-EFD9F56084BC}" destId="{42DD362B-838D-4118-9A96-DA326E43EC44}" srcOrd="0" destOrd="0" parTransId="{97B62FAE-896A-4859-A16A-60CA3A13B935}" sibTransId="{43912D9F-C8BB-4400-BE4C-DFEDD7C44E9A}"/>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1D9B8A94-5CE9-4A12-B47F-E2969826DEA6}" srcId="{507178CE-9ED3-4078-BDAF-EFD9F56084BC}" destId="{C6ABA170-8DBD-4563-9397-B831037B2122}" srcOrd="4" destOrd="0" parTransId="{08C410CA-6688-4F4A-9BB6-13CD386EEBDC}" sibTransId="{5AE88C40-85E1-409C-A180-27B5D32095DD}"/>
    <dgm:cxn modelId="{A0247A95-57B6-4DC2-8FD5-5F8B5F4C5291}" srcId="{507178CE-9ED3-4078-BDAF-EFD9F56084BC}" destId="{FCE89134-AC07-49A3-BD54-56E022E9F406}" srcOrd="1" destOrd="0" parTransId="{85489088-315F-4EB8-AD7F-61E89E7EFC95}" sibTransId="{278EF09F-7FDE-4009-82FA-0D93A1FF32CD}"/>
    <dgm:cxn modelId="{347F8F95-1A3A-4188-B348-A9FC583CC5A4}" srcId="{F1FE6F75-C3B3-40A9-B151-06DD8100FA77}" destId="{D4186473-9C48-439F-A694-15D39DFD040A}" srcOrd="4" destOrd="0" parTransId="{EDB3013B-B5D7-42D5-BA04-1E4E28B939E2}" sibTransId="{CAEC263F-0C8B-41EB-A5E2-D555D673B495}"/>
    <dgm:cxn modelId="{89034996-0DA7-4622-8E88-A8F67EA80DB2}" type="presOf" srcId="{8142DE12-CCC8-47D3-8F1E-20AF93345C3B}" destId="{A24110D5-A1E8-47A2-A6B7-12489A506A95}" srcOrd="0" destOrd="3" presId="urn:microsoft.com/office/officeart/2005/8/layout/hList1"/>
    <dgm:cxn modelId="{253DC796-2982-4622-972F-A23645979B9E}" type="presOf" srcId="{6783699A-5022-45C4-B8F0-918CF3E9AF61}" destId="{CA71B4F3-6574-48B7-9D46-B1F4881CB876}"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C6553EA0-095C-44DD-8E70-8879AF7919FB}" type="presOf" srcId="{98080428-5E70-42D4-9153-11C90E3DC71A}" destId="{8E1619C0-F2C6-4C6D-AB15-AA9C1EA09A34}"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3D3510B4-0FB4-4988-9E83-E8153B46150E}" type="presOf" srcId="{59A2BF7D-F430-4DA4-9DE4-0F69A49428AC}" destId="{8E1619C0-F2C6-4C6D-AB15-AA9C1EA09A34}" srcOrd="0" destOrd="3"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D52B3FD4-987E-4DAC-A014-A56814693464}" type="presOf" srcId="{507178CE-9ED3-4078-BDAF-EFD9F56084BC}" destId="{A546E109-0B35-4F1D-8F38-76294513981B}" srcOrd="0" destOrd="0" presId="urn:microsoft.com/office/officeart/2005/8/layout/hList1"/>
    <dgm:cxn modelId="{E954E7D4-CB36-40A8-B359-3EFCF9891E79}" srcId="{3CE837BF-9036-4CA4-8DA7-DCDC0AA45156}" destId="{243E239F-8733-4C01-8614-E87A8CEC74F5}" srcOrd="4" destOrd="0" parTransId="{5F9123A5-3676-4D4E-8B5A-774CFC291F8E}" sibTransId="{D64F4BDC-72D6-48E4-B27F-171F6D3B7FEC}"/>
    <dgm:cxn modelId="{CEE03ADE-14E4-4BE9-BB92-150765430973}" srcId="{F1FE6F75-C3B3-40A9-B151-06DD8100FA77}" destId="{04AA796D-01E8-4B1C-A1C5-C023F992D9E2}" srcOrd="1"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4FEB67E9-F159-453F-AE6D-0D501ACA8ABB}" srcId="{F1FE6F75-C3B3-40A9-B151-06DD8100FA77}" destId="{6783699A-5022-45C4-B8F0-918CF3E9AF61}" srcOrd="2" destOrd="0" parTransId="{9738DB57-A597-4E55-A0C7-4009C187C69B}" sibTransId="{5CD2AF1A-BCC1-4CA4-9F01-DEFE68EA1C99}"/>
    <dgm:cxn modelId="{C8AD22F1-4ABF-4757-872B-A4584E266781}" type="presOf" srcId="{D4186473-9C48-439F-A694-15D39DFD040A}" destId="{CA71B4F3-6574-48B7-9D46-B1F4881CB876}" srcOrd="0" destOrd="4" presId="urn:microsoft.com/office/officeart/2005/8/layout/hList1"/>
    <dgm:cxn modelId="{4FE9F9F2-BE9B-4227-933E-4952F2848E87}" type="presOf" srcId="{FCE89134-AC07-49A3-BD54-56E022E9F406}" destId="{8E1619C0-F2C6-4C6D-AB15-AA9C1EA09A34}"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3" destOrd="0" parTransId="{F3E2D675-4AC0-4643-94B3-EC6D920DA6D9}" sibTransId="{8B4DDCF0-3916-45B1-ABFD-8FF0AC55E2B9}"/>
    <dgm:cxn modelId="{204206FF-129E-4225-B249-8E870E9AB66E}" srcId="{F1FE6F75-C3B3-40A9-B151-06DD8100FA77}" destId="{B0034B34-D333-40E8-B18B-5B4BABA0510F}" srcOrd="3" destOrd="0" parTransId="{E266A350-A15F-49D0-9FC2-AC65238B22A1}" sibTransId="{22EAD555-9006-4DD1-9EBC-590FF9B31F32}"/>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4272733B-256B-4B10-B722-A8CCBCA6513A}" type="presParOf" srcId="{99F7A551-59D4-43D1-B7F5-6BAE8924C625}" destId="{96E6CBFB-C415-44FA-9864-BE2730327E90}" srcOrd="4" destOrd="0" presId="urn:microsoft.com/office/officeart/2005/8/layout/hList1"/>
    <dgm:cxn modelId="{BBC16680-A3A7-4229-A84A-9E80E9FE458A}" type="presParOf" srcId="{96E6CBFB-C415-44FA-9864-BE2730327E90}" destId="{A546E109-0B35-4F1D-8F38-76294513981B}" srcOrd="0" destOrd="0" presId="urn:microsoft.com/office/officeart/2005/8/layout/hList1"/>
    <dgm:cxn modelId="{6C0B53C5-9F67-4C29-A081-4F5BF86F3DE1}" type="presParOf" srcId="{96E6CBFB-C415-44FA-9864-BE2730327E90}" destId="{8E1619C0-F2C6-4C6D-AB15-AA9C1EA09A34}" srcOrd="1" destOrd="0" presId="urn:microsoft.com/office/officeart/2005/8/layout/hList1"/>
    <dgm:cxn modelId="{08E5BA9D-72CF-417E-8827-AC3766CB1EB7}" type="presParOf" srcId="{99F7A551-59D4-43D1-B7F5-6BAE8924C625}" destId="{23BD3BD4-600C-4DBC-BAF0-26F5C5AD38DB}" srcOrd="5" destOrd="0" presId="urn:microsoft.com/office/officeart/2005/8/layout/hList1"/>
    <dgm:cxn modelId="{5A070B44-1A83-4450-9186-D55E65FC60FF}" type="presParOf" srcId="{99F7A551-59D4-43D1-B7F5-6BAE8924C625}" destId="{0D16E1BD-243D-4F30-B0B9-33B8302C1FD6}" srcOrd="6"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7" destOrd="0" presId="urn:microsoft.com/office/officeart/2005/8/layout/hList1"/>
    <dgm:cxn modelId="{0BA15736-38E5-4EAD-8EDF-D2D863482853}" type="presParOf" srcId="{99F7A551-59D4-43D1-B7F5-6BAE8924C625}" destId="{DAC6B9E7-B480-4BA5-866F-FF9B8AC4B306}" srcOrd="8"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pPr>
            <a:spcAft>
              <a:spcPts val="1200"/>
            </a:spcAft>
          </a:pPr>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pPr>
            <a:spcAft>
              <a:spcPts val="1200"/>
            </a:spcAft>
          </a:pPr>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pPr>
            <a:spcAft>
              <a:spcPts val="1200"/>
            </a:spcAft>
          </a:pPr>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pPr>
            <a:spcAft>
              <a:spcPts val="1200"/>
            </a:spcAft>
          </a:pPr>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pPr>
            <a:spcAft>
              <a:spcPts val="1200"/>
            </a:spcAft>
          </a:pPr>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pPr>
            <a:spcAft>
              <a:spcPts val="1200"/>
            </a:spcAft>
          </a:pPr>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pPr>
            <a:spcAft>
              <a:spcPts val="1200"/>
            </a:spcAft>
          </a:pPr>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pPr>
            <a:spcAft>
              <a:spcPts val="1200"/>
            </a:spcAft>
          </a:pPr>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2758" y="16816"/>
          <a:ext cx="2689837" cy="489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IaaS</a:t>
          </a:r>
        </a:p>
      </dsp:txBody>
      <dsp:txXfrm>
        <a:off x="2758" y="16816"/>
        <a:ext cx="2689837" cy="489600"/>
      </dsp:txXfrm>
    </dsp:sp>
    <dsp:sp modelId="{EA0FAFDC-D1D7-444C-B7CB-4A6E48C04EEF}">
      <dsp:nvSpPr>
        <dsp:cNvPr id="0" name=""/>
        <dsp:cNvSpPr/>
      </dsp:nvSpPr>
      <dsp:spPr>
        <a:xfrm>
          <a:off x="2758" y="506416"/>
          <a:ext cx="2689837" cy="306877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Infrastructure</a:t>
          </a:r>
        </a:p>
        <a:p>
          <a:pPr marL="171450" lvl="1" indent="-171450" algn="l" defTabSz="755650">
            <a:lnSpc>
              <a:spcPct val="90000"/>
            </a:lnSpc>
            <a:spcBef>
              <a:spcPct val="0"/>
            </a:spcBef>
            <a:spcAft>
              <a:spcPct val="15000"/>
            </a:spcAft>
            <a:buChar char="•"/>
          </a:pPr>
          <a:r>
            <a:rPr lang="en-US" sz="1700" kern="1200" dirty="0"/>
            <a:t>Most basic form of cloud computing services</a:t>
          </a:r>
        </a:p>
        <a:p>
          <a:pPr marL="171450" lvl="1" indent="-171450" algn="l" defTabSz="755650">
            <a:lnSpc>
              <a:spcPct val="90000"/>
            </a:lnSpc>
            <a:spcBef>
              <a:spcPct val="0"/>
            </a:spcBef>
            <a:spcAft>
              <a:spcPct val="15000"/>
            </a:spcAft>
            <a:buChar char="•"/>
          </a:pPr>
          <a:r>
            <a:rPr lang="en-US" sz="1700" kern="1200" dirty="0"/>
            <a:t>Rent IT infrastructure</a:t>
          </a:r>
        </a:p>
        <a:p>
          <a:pPr marL="171450" lvl="1" indent="-171450" algn="l" defTabSz="755650">
            <a:lnSpc>
              <a:spcPct val="90000"/>
            </a:lnSpc>
            <a:spcBef>
              <a:spcPct val="0"/>
            </a:spcBef>
            <a:spcAft>
              <a:spcPct val="15000"/>
            </a:spcAft>
            <a:buChar char="•"/>
          </a:pPr>
          <a:r>
            <a:rPr lang="en-US" sz="1700" kern="1200" dirty="0"/>
            <a:t>Includes:</a:t>
          </a:r>
        </a:p>
        <a:p>
          <a:pPr marL="342900" lvl="2" indent="-171450" algn="l" defTabSz="755650">
            <a:lnSpc>
              <a:spcPct val="90000"/>
            </a:lnSpc>
            <a:spcBef>
              <a:spcPct val="0"/>
            </a:spcBef>
            <a:spcAft>
              <a:spcPct val="15000"/>
            </a:spcAft>
            <a:buChar char="•"/>
          </a:pPr>
          <a:r>
            <a:rPr lang="en-US" sz="1700" kern="1200" dirty="0"/>
            <a:t>VMs, Storage,  Networks, Operating Systems</a:t>
          </a:r>
        </a:p>
      </dsp:txBody>
      <dsp:txXfrm>
        <a:off x="2758" y="506416"/>
        <a:ext cx="2689837" cy="3068770"/>
      </dsp:txXfrm>
    </dsp:sp>
    <dsp:sp modelId="{1B38D06D-C3F1-4BFA-9E94-4D8920A6B775}">
      <dsp:nvSpPr>
        <dsp:cNvPr id="0" name=""/>
        <dsp:cNvSpPr/>
      </dsp:nvSpPr>
      <dsp:spPr>
        <a:xfrm>
          <a:off x="3069172" y="16816"/>
          <a:ext cx="2689837" cy="489600"/>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PaaS</a:t>
          </a:r>
        </a:p>
      </dsp:txBody>
      <dsp:txXfrm>
        <a:off x="3069172" y="16816"/>
        <a:ext cx="2689837" cy="489600"/>
      </dsp:txXfrm>
    </dsp:sp>
    <dsp:sp modelId="{30546133-ED95-4C7A-9D4C-363C3B53D764}">
      <dsp:nvSpPr>
        <dsp:cNvPr id="0" name=""/>
        <dsp:cNvSpPr/>
      </dsp:nvSpPr>
      <dsp:spPr>
        <a:xfrm>
          <a:off x="3069172" y="506416"/>
          <a:ext cx="2689837" cy="3068770"/>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Platform</a:t>
          </a:r>
        </a:p>
        <a:p>
          <a:pPr marL="171450" lvl="1" indent="-171450" algn="l" defTabSz="755650">
            <a:lnSpc>
              <a:spcPct val="90000"/>
            </a:lnSpc>
            <a:spcBef>
              <a:spcPct val="0"/>
            </a:spcBef>
            <a:spcAft>
              <a:spcPct val="15000"/>
            </a:spcAft>
            <a:buChar char="•"/>
          </a:pPr>
          <a:r>
            <a:rPr lang="en-US" sz="1700" kern="1200" dirty="0"/>
            <a:t>Services that provide on-demand environments for developing, testing, delivering, and managing software applications</a:t>
          </a:r>
        </a:p>
        <a:p>
          <a:pPr marL="171450" lvl="1" indent="-171450" algn="l" defTabSz="755650">
            <a:lnSpc>
              <a:spcPct val="90000"/>
            </a:lnSpc>
            <a:spcBef>
              <a:spcPct val="0"/>
            </a:spcBef>
            <a:spcAft>
              <a:spcPct val="15000"/>
            </a:spcAft>
            <a:buChar char="•"/>
          </a:pPr>
          <a:r>
            <a:rPr lang="en-US" sz="1700" kern="1200" dirty="0"/>
            <a:t>No (less) need to manage underlying infrastructure</a:t>
          </a:r>
        </a:p>
      </dsp:txBody>
      <dsp:txXfrm>
        <a:off x="3069172" y="506416"/>
        <a:ext cx="2689837" cy="3068770"/>
      </dsp:txXfrm>
    </dsp:sp>
    <dsp:sp modelId="{E90341B0-C213-4ADD-81CB-37184CA654F9}">
      <dsp:nvSpPr>
        <dsp:cNvPr id="0" name=""/>
        <dsp:cNvSpPr/>
      </dsp:nvSpPr>
      <dsp:spPr>
        <a:xfrm>
          <a:off x="6135587" y="16816"/>
          <a:ext cx="2689837" cy="4896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SaaS</a:t>
          </a:r>
        </a:p>
      </dsp:txBody>
      <dsp:txXfrm>
        <a:off x="6135587" y="16816"/>
        <a:ext cx="2689837" cy="489600"/>
      </dsp:txXfrm>
    </dsp:sp>
    <dsp:sp modelId="{4EA6E10D-5137-47EA-9D3A-579A57F8F58C}">
      <dsp:nvSpPr>
        <dsp:cNvPr id="0" name=""/>
        <dsp:cNvSpPr/>
      </dsp:nvSpPr>
      <dsp:spPr>
        <a:xfrm>
          <a:off x="6135587" y="506416"/>
          <a:ext cx="2689837" cy="3068770"/>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t>Software</a:t>
          </a:r>
        </a:p>
        <a:p>
          <a:pPr marL="171450" lvl="1" indent="-171450" algn="l" defTabSz="755650">
            <a:lnSpc>
              <a:spcPct val="90000"/>
            </a:lnSpc>
            <a:spcBef>
              <a:spcPct val="0"/>
            </a:spcBef>
            <a:spcAft>
              <a:spcPct val="15000"/>
            </a:spcAft>
            <a:buChar char="•"/>
          </a:pPr>
          <a:r>
            <a:rPr lang="en-US" sz="1700" kern="1200" dirty="0"/>
            <a:t>Delivery of software applications over the internet</a:t>
          </a:r>
        </a:p>
        <a:p>
          <a:pPr marL="171450" lvl="1" indent="-171450" algn="l" defTabSz="755650">
            <a:lnSpc>
              <a:spcPct val="90000"/>
            </a:lnSpc>
            <a:spcBef>
              <a:spcPct val="0"/>
            </a:spcBef>
            <a:spcAft>
              <a:spcPct val="15000"/>
            </a:spcAft>
            <a:buChar char="•"/>
          </a:pPr>
          <a:r>
            <a:rPr lang="en-US" sz="1700" kern="1200" dirty="0"/>
            <a:t>Usually as an on-demand/subscription basis</a:t>
          </a:r>
        </a:p>
        <a:p>
          <a:pPr marL="171450" lvl="1" indent="-171450" algn="l" defTabSz="755650">
            <a:lnSpc>
              <a:spcPct val="90000"/>
            </a:lnSpc>
            <a:spcBef>
              <a:spcPct val="0"/>
            </a:spcBef>
            <a:spcAft>
              <a:spcPct val="15000"/>
            </a:spcAft>
            <a:buChar char="•"/>
          </a:pPr>
          <a:r>
            <a:rPr lang="en-US" sz="1700" kern="1200" dirty="0"/>
            <a:t>Cloud provider hosts and manages the software application and underlying infrastructure</a:t>
          </a:r>
        </a:p>
      </dsp:txBody>
      <dsp:txXfrm>
        <a:off x="6135587" y="506416"/>
        <a:ext cx="2689837" cy="3068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784B8-5CA8-4D5C-9389-C337DFC8EB1C}">
      <dsp:nvSpPr>
        <dsp:cNvPr id="0" name=""/>
        <dsp:cNvSpPr/>
      </dsp:nvSpPr>
      <dsp:spPr>
        <a:xfrm>
          <a:off x="1666"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Function-as-a-Service</a:t>
          </a:r>
        </a:p>
      </dsp:txBody>
      <dsp:txXfrm>
        <a:off x="1666" y="234015"/>
        <a:ext cx="1624967" cy="451908"/>
      </dsp:txXfrm>
    </dsp:sp>
    <dsp:sp modelId="{308E4F95-DDF5-4ECD-87E8-57D16E216CF6}">
      <dsp:nvSpPr>
        <dsp:cNvPr id="0" name=""/>
        <dsp:cNvSpPr/>
      </dsp:nvSpPr>
      <dsp:spPr>
        <a:xfrm>
          <a:off x="1666"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Code is executed in response to events.</a:t>
          </a:r>
        </a:p>
        <a:p>
          <a:pPr marL="114300" lvl="1" indent="-114300" algn="l" defTabSz="577850">
            <a:lnSpc>
              <a:spcPct val="90000"/>
            </a:lnSpc>
            <a:spcBef>
              <a:spcPct val="0"/>
            </a:spcBef>
            <a:spcAft>
              <a:spcPct val="15000"/>
            </a:spcAft>
            <a:buChar char="•"/>
          </a:pPr>
          <a:r>
            <a:rPr lang="en-US" sz="1300" kern="1200" dirty="0"/>
            <a:t>Cloud platform handles the execution, scale, and environment.</a:t>
          </a:r>
        </a:p>
      </dsp:txBody>
      <dsp:txXfrm>
        <a:off x="1666" y="685924"/>
        <a:ext cx="1624967" cy="1427400"/>
      </dsp:txXfrm>
    </dsp:sp>
    <dsp:sp modelId="{7C415D68-F758-42AC-9873-B0CBFE9E42B2}">
      <dsp:nvSpPr>
        <dsp:cNvPr id="0" name=""/>
        <dsp:cNvSpPr/>
      </dsp:nvSpPr>
      <dsp:spPr>
        <a:xfrm>
          <a:off x="1854129"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Backend-as-a-Service (BaaS)</a:t>
          </a:r>
        </a:p>
      </dsp:txBody>
      <dsp:txXfrm>
        <a:off x="1854129" y="234015"/>
        <a:ext cx="1624967" cy="451908"/>
      </dsp:txXfrm>
    </dsp:sp>
    <dsp:sp modelId="{B35141B7-1FDC-4749-8DD7-AFC2DEAE5746}">
      <dsp:nvSpPr>
        <dsp:cNvPr id="0" name=""/>
        <dsp:cNvSpPr/>
      </dsp:nvSpPr>
      <dsp:spPr>
        <a:xfrm>
          <a:off x="1854129"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Managed authentication, access controls, etc.</a:t>
          </a:r>
        </a:p>
        <a:p>
          <a:pPr marL="114300" lvl="1" indent="-114300" algn="l" defTabSz="577850">
            <a:lnSpc>
              <a:spcPct val="90000"/>
            </a:lnSpc>
            <a:spcBef>
              <a:spcPct val="0"/>
            </a:spcBef>
            <a:spcAft>
              <a:spcPct val="15000"/>
            </a:spcAft>
            <a:buChar char="•"/>
          </a:pPr>
          <a:r>
            <a:rPr lang="en-US" sz="1300" kern="1200" dirty="0"/>
            <a:t>Managed databases and storage</a:t>
          </a:r>
        </a:p>
      </dsp:txBody>
      <dsp:txXfrm>
        <a:off x="1854129" y="685924"/>
        <a:ext cx="1624967" cy="1427400"/>
      </dsp:txXfrm>
    </dsp:sp>
    <dsp:sp modelId="{B4D04D7E-66DD-4039-9D34-D165AFC62C25}">
      <dsp:nvSpPr>
        <dsp:cNvPr id="0" name=""/>
        <dsp:cNvSpPr/>
      </dsp:nvSpPr>
      <dsp:spPr>
        <a:xfrm>
          <a:off x="3706592" y="234015"/>
          <a:ext cx="1624967" cy="451908"/>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Managed Compute</a:t>
          </a:r>
        </a:p>
      </dsp:txBody>
      <dsp:txXfrm>
        <a:off x="3706592" y="234015"/>
        <a:ext cx="1624967" cy="451908"/>
      </dsp:txXfrm>
    </dsp:sp>
    <dsp:sp modelId="{7E5698A7-3FD5-43C0-BFDE-74DDC327FE12}">
      <dsp:nvSpPr>
        <dsp:cNvPr id="0" name=""/>
        <dsp:cNvSpPr/>
      </dsp:nvSpPr>
      <dsp:spPr>
        <a:xfrm>
          <a:off x="3706592" y="685924"/>
          <a:ext cx="1624967" cy="1427400"/>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Auto-Scaling</a:t>
          </a:r>
        </a:p>
        <a:p>
          <a:pPr marL="114300" lvl="1" indent="-114300" algn="l" defTabSz="577850">
            <a:lnSpc>
              <a:spcPct val="90000"/>
            </a:lnSpc>
            <a:spcBef>
              <a:spcPct val="0"/>
            </a:spcBef>
            <a:spcAft>
              <a:spcPct val="15000"/>
            </a:spcAft>
            <a:buChar char="•"/>
          </a:pPr>
          <a:r>
            <a:rPr lang="en-US" sz="1300" kern="1200" dirty="0"/>
            <a:t>Pay-per-use / Pay-per-X</a:t>
          </a:r>
        </a:p>
        <a:p>
          <a:pPr marL="114300" lvl="1" indent="-114300" algn="l" defTabSz="577850">
            <a:lnSpc>
              <a:spcPct val="90000"/>
            </a:lnSpc>
            <a:spcBef>
              <a:spcPct val="0"/>
            </a:spcBef>
            <a:spcAft>
              <a:spcPct val="15000"/>
            </a:spcAft>
            <a:buChar char="•"/>
          </a:pPr>
          <a:r>
            <a:rPr lang="en-US" sz="1300" kern="1200" dirty="0"/>
            <a:t>Features are bundled in</a:t>
          </a:r>
        </a:p>
      </dsp:txBody>
      <dsp:txXfrm>
        <a:off x="3706592" y="685924"/>
        <a:ext cx="1624967" cy="142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881" y="180783"/>
          <a:ext cx="1487884" cy="595153"/>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Hot</a:t>
          </a:r>
        </a:p>
      </dsp:txBody>
      <dsp:txXfrm>
        <a:off x="3881" y="180783"/>
        <a:ext cx="1487884" cy="595153"/>
      </dsp:txXfrm>
    </dsp:sp>
    <dsp:sp modelId="{60212CD3-E609-4593-9BD0-609FEC19E88E}">
      <dsp:nvSpPr>
        <dsp:cNvPr id="0" name=""/>
        <dsp:cNvSpPr/>
      </dsp:nvSpPr>
      <dsp:spPr>
        <a:xfrm>
          <a:off x="3881" y="775937"/>
          <a:ext cx="1487884" cy="310727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Hot is often the default tier.</a:t>
          </a:r>
        </a:p>
        <a:p>
          <a:pPr marL="114300" lvl="1" indent="-114300" algn="l" defTabSz="533400">
            <a:lnSpc>
              <a:spcPct val="90000"/>
            </a:lnSpc>
            <a:spcBef>
              <a:spcPct val="0"/>
            </a:spcBef>
            <a:spcAft>
              <a:spcPct val="15000"/>
            </a:spcAft>
            <a:buChar char="•"/>
          </a:pPr>
          <a:r>
            <a:rPr lang="en-US" sz="1200" kern="1200" dirty="0"/>
            <a:t>It provides the best performance for retrieving files quickly and often but carries the highest price tag. </a:t>
          </a:r>
        </a:p>
        <a:p>
          <a:pPr marL="114300" lvl="1" indent="-114300" algn="l" defTabSz="533400">
            <a:lnSpc>
              <a:spcPct val="90000"/>
            </a:lnSpc>
            <a:spcBef>
              <a:spcPct val="0"/>
            </a:spcBef>
            <a:spcAft>
              <a:spcPct val="15000"/>
            </a:spcAft>
            <a:buChar char="•"/>
          </a:pPr>
          <a:r>
            <a:rPr lang="en-US" sz="1200" kern="1200" dirty="0"/>
            <a:t>This is used for files that you plan on consistently accessing, reading, or updating.</a:t>
          </a:r>
        </a:p>
      </dsp:txBody>
      <dsp:txXfrm>
        <a:off x="3881" y="775937"/>
        <a:ext cx="1487884" cy="3107278"/>
      </dsp:txXfrm>
    </dsp:sp>
    <dsp:sp modelId="{14B1938B-FA4B-4ADC-9460-5AAE3527A2FB}">
      <dsp:nvSpPr>
        <dsp:cNvPr id="0" name=""/>
        <dsp:cNvSpPr/>
      </dsp:nvSpPr>
      <dsp:spPr>
        <a:xfrm>
          <a:off x="1700069" y="180783"/>
          <a:ext cx="1487884" cy="595153"/>
        </a:xfrm>
        <a:prstGeom prst="rect">
          <a:avLst/>
        </a:prstGeom>
        <a:solidFill>
          <a:schemeClr val="accent4">
            <a:hueOff val="-4388598"/>
            <a:satOff val="-12071"/>
            <a:lumOff val="-49"/>
            <a:alphaOff val="0"/>
          </a:schemeClr>
        </a:solidFill>
        <a:ln w="25400" cap="flat" cmpd="sng" algn="ctr">
          <a:solidFill>
            <a:schemeClr val="accent4">
              <a:hueOff val="-4388598"/>
              <a:satOff val="-12071"/>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Cool</a:t>
          </a:r>
        </a:p>
      </dsp:txBody>
      <dsp:txXfrm>
        <a:off x="1700069" y="180783"/>
        <a:ext cx="1487884" cy="595153"/>
      </dsp:txXfrm>
    </dsp:sp>
    <dsp:sp modelId="{CA71B4F3-6574-48B7-9D46-B1F4881CB876}">
      <dsp:nvSpPr>
        <dsp:cNvPr id="0" name=""/>
        <dsp:cNvSpPr/>
      </dsp:nvSpPr>
      <dsp:spPr>
        <a:xfrm>
          <a:off x="1700069" y="775937"/>
          <a:ext cx="1487884" cy="3107278"/>
        </a:xfrm>
        <a:prstGeom prst="rect">
          <a:avLst/>
        </a:prstGeom>
        <a:solidFill>
          <a:schemeClr val="accent4">
            <a:tint val="40000"/>
            <a:alpha val="90000"/>
            <a:hueOff val="-4543179"/>
            <a:satOff val="-11127"/>
            <a:lumOff val="-486"/>
            <a:alphaOff val="0"/>
          </a:schemeClr>
        </a:solidFill>
        <a:ln w="25400" cap="flat" cmpd="sng" algn="ctr">
          <a:solidFill>
            <a:schemeClr val="accent4">
              <a:tint val="40000"/>
              <a:alpha val="90000"/>
              <a:hueOff val="-4543179"/>
              <a:satOff val="-11127"/>
              <a:lumOff val="-4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Hot, though I think it is underused.</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30 days or so.</a:t>
          </a:r>
        </a:p>
      </dsp:txBody>
      <dsp:txXfrm>
        <a:off x="1700069" y="775937"/>
        <a:ext cx="1487884" cy="3107278"/>
      </dsp:txXfrm>
    </dsp:sp>
    <dsp:sp modelId="{A546E109-0B35-4F1D-8F38-76294513981B}">
      <dsp:nvSpPr>
        <dsp:cNvPr id="0" name=""/>
        <dsp:cNvSpPr/>
      </dsp:nvSpPr>
      <dsp:spPr>
        <a:xfrm>
          <a:off x="3396257" y="180783"/>
          <a:ext cx="1487884" cy="595153"/>
        </a:xfrm>
        <a:prstGeom prst="rect">
          <a:avLst/>
        </a:prstGeom>
        <a:solidFill>
          <a:schemeClr val="accent4">
            <a:hueOff val="-8777196"/>
            <a:satOff val="-24143"/>
            <a:lumOff val="-98"/>
            <a:alphaOff val="0"/>
          </a:schemeClr>
        </a:solidFill>
        <a:ln w="25400" cap="flat" cmpd="sng" algn="ctr">
          <a:solidFill>
            <a:schemeClr val="accent4">
              <a:hueOff val="-8777196"/>
              <a:satOff val="-24143"/>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Cold</a:t>
          </a:r>
        </a:p>
      </dsp:txBody>
      <dsp:txXfrm>
        <a:off x="3396257" y="180783"/>
        <a:ext cx="1487884" cy="595153"/>
      </dsp:txXfrm>
    </dsp:sp>
    <dsp:sp modelId="{8E1619C0-F2C6-4C6D-AB15-AA9C1EA09A34}">
      <dsp:nvSpPr>
        <dsp:cNvPr id="0" name=""/>
        <dsp:cNvSpPr/>
      </dsp:nvSpPr>
      <dsp:spPr>
        <a:xfrm>
          <a:off x="3396257" y="775937"/>
          <a:ext cx="1487884" cy="3107278"/>
        </a:xfrm>
        <a:prstGeom prst="rect">
          <a:avLst/>
        </a:prstGeom>
        <a:solidFill>
          <a:schemeClr val="accent4">
            <a:tint val="40000"/>
            <a:alpha val="90000"/>
            <a:hueOff val="-9086358"/>
            <a:satOff val="-22254"/>
            <a:lumOff val="-973"/>
            <a:alphaOff val="0"/>
          </a:schemeClr>
        </a:solidFill>
        <a:ln w="25400" cap="flat" cmpd="sng" algn="ctr">
          <a:solidFill>
            <a:schemeClr val="accent4">
              <a:tint val="40000"/>
              <a:alpha val="90000"/>
              <a:hueOff val="-9086358"/>
              <a:satOff val="-22254"/>
              <a:lumOff val="-9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Similar to Cool, but for things you access even more infrequently.</a:t>
          </a:r>
        </a:p>
        <a:p>
          <a:pPr marL="114300" lvl="1" indent="-114300" algn="l" defTabSz="533400">
            <a:lnSpc>
              <a:spcPct val="90000"/>
            </a:lnSpc>
            <a:spcBef>
              <a:spcPct val="0"/>
            </a:spcBef>
            <a:spcAft>
              <a:spcPct val="15000"/>
            </a:spcAft>
            <a:buChar char="•"/>
          </a:pPr>
          <a:r>
            <a:rPr lang="en-US" sz="1200" kern="1200" dirty="0"/>
            <a:t>Same performance as Hot</a:t>
          </a:r>
        </a:p>
        <a:p>
          <a:pPr marL="114300" lvl="1" indent="-114300" algn="l" defTabSz="533400">
            <a:lnSpc>
              <a:spcPct val="90000"/>
            </a:lnSpc>
            <a:spcBef>
              <a:spcPct val="0"/>
            </a:spcBef>
            <a:spcAft>
              <a:spcPct val="15000"/>
            </a:spcAft>
            <a:buChar char="•"/>
          </a:pPr>
          <a:r>
            <a:rPr lang="en-US" sz="1200" kern="1200" dirty="0"/>
            <a:t>Lower storage cost but higher data access costs.</a:t>
          </a:r>
        </a:p>
        <a:p>
          <a:pPr marL="114300" lvl="1" indent="-114300" algn="l" defTabSz="533400">
            <a:lnSpc>
              <a:spcPct val="90000"/>
            </a:lnSpc>
            <a:spcBef>
              <a:spcPct val="0"/>
            </a:spcBef>
            <a:spcAft>
              <a:spcPct val="15000"/>
            </a:spcAft>
            <a:buChar char="•"/>
          </a:pPr>
          <a:r>
            <a:rPr lang="en-US" sz="1200" kern="1200" dirty="0"/>
            <a:t>Latency: </a:t>
          </a:r>
          <a:r>
            <a:rPr lang="en-US" sz="1200" kern="1200" dirty="0" err="1"/>
            <a:t>Millieconds</a:t>
          </a:r>
          <a:endParaRPr lang="en-US" sz="1200" kern="1200" dirty="0"/>
        </a:p>
        <a:p>
          <a:pPr marL="114300" lvl="1" indent="-114300" algn="l" defTabSz="533400">
            <a:lnSpc>
              <a:spcPct val="90000"/>
            </a:lnSpc>
            <a:spcBef>
              <a:spcPct val="0"/>
            </a:spcBef>
            <a:spcAft>
              <a:spcPct val="15000"/>
            </a:spcAft>
            <a:buChar char="•"/>
          </a:pPr>
          <a:r>
            <a:rPr lang="en-US" sz="1200" kern="1200" dirty="0"/>
            <a:t>Recommended for files that you may only access every 90 days or so.</a:t>
          </a:r>
        </a:p>
      </dsp:txBody>
      <dsp:txXfrm>
        <a:off x="3396257" y="775937"/>
        <a:ext cx="1487884" cy="3107278"/>
      </dsp:txXfrm>
    </dsp:sp>
    <dsp:sp modelId="{67D761A7-1C63-403A-8185-33839D67AEDF}">
      <dsp:nvSpPr>
        <dsp:cNvPr id="0" name=""/>
        <dsp:cNvSpPr/>
      </dsp:nvSpPr>
      <dsp:spPr>
        <a:xfrm>
          <a:off x="5092446" y="180783"/>
          <a:ext cx="1487884" cy="595153"/>
        </a:xfrm>
        <a:prstGeom prst="rect">
          <a:avLst/>
        </a:prstGeom>
        <a:solidFill>
          <a:schemeClr val="accent4">
            <a:hueOff val="-13165794"/>
            <a:satOff val="-36214"/>
            <a:lumOff val="-147"/>
            <a:alphaOff val="0"/>
          </a:schemeClr>
        </a:solidFill>
        <a:ln w="25400" cap="flat" cmpd="sng" algn="ctr">
          <a:solidFill>
            <a:schemeClr val="accent4">
              <a:hueOff val="-13165794"/>
              <a:satOff val="-36214"/>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Archive</a:t>
          </a:r>
        </a:p>
      </dsp:txBody>
      <dsp:txXfrm>
        <a:off x="5092446" y="180783"/>
        <a:ext cx="1487884" cy="595153"/>
      </dsp:txXfrm>
    </dsp:sp>
    <dsp:sp modelId="{A24110D5-A1E8-47A2-A6B7-12489A506A95}">
      <dsp:nvSpPr>
        <dsp:cNvPr id="0" name=""/>
        <dsp:cNvSpPr/>
      </dsp:nvSpPr>
      <dsp:spPr>
        <a:xfrm>
          <a:off x="5092446" y="775937"/>
          <a:ext cx="1487884" cy="3107278"/>
        </a:xfrm>
        <a:prstGeom prst="rect">
          <a:avLst/>
        </a:prstGeom>
        <a:solidFill>
          <a:schemeClr val="accent4">
            <a:tint val="40000"/>
            <a:alpha val="90000"/>
            <a:hueOff val="-13629537"/>
            <a:satOff val="-33382"/>
            <a:lumOff val="-1459"/>
            <a:alphaOff val="0"/>
          </a:schemeClr>
        </a:solidFill>
        <a:ln w="25400" cap="flat" cmpd="sng" algn="ctr">
          <a:solidFill>
            <a:schemeClr val="accent4">
              <a:tint val="40000"/>
              <a:alpha val="90000"/>
              <a:hueOff val="-13629537"/>
              <a:satOff val="-33382"/>
              <a:lumOff val="-14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You can think of this tier as the backup version of the others.</a:t>
          </a:r>
        </a:p>
        <a:p>
          <a:pPr marL="114300" lvl="1" indent="-114300" algn="l" defTabSz="533400">
            <a:lnSpc>
              <a:spcPct val="90000"/>
            </a:lnSpc>
            <a:spcBef>
              <a:spcPct val="0"/>
            </a:spcBef>
            <a:spcAft>
              <a:spcPct val="15000"/>
            </a:spcAft>
            <a:buChar char="•"/>
          </a:pPr>
          <a:r>
            <a:rPr lang="en-US" sz="1200" kern="1200" dirty="0"/>
            <a:t>This tier has a very low storage costs, but it'll take a few hours to access to the data when you want it.</a:t>
          </a:r>
        </a:p>
        <a:p>
          <a:pPr marL="114300" lvl="1" indent="-114300" algn="l" defTabSz="533400">
            <a:lnSpc>
              <a:spcPct val="90000"/>
            </a:lnSpc>
            <a:spcBef>
              <a:spcPct val="0"/>
            </a:spcBef>
            <a:spcAft>
              <a:spcPct val="15000"/>
            </a:spcAft>
            <a:buChar char="•"/>
          </a:pPr>
          <a:r>
            <a:rPr lang="en-US" sz="1200" kern="1200" dirty="0"/>
            <a:t>Latency: Hours</a:t>
          </a:r>
        </a:p>
        <a:p>
          <a:pPr marL="114300" lvl="1" indent="-114300" algn="l" defTabSz="533400">
            <a:lnSpc>
              <a:spcPct val="90000"/>
            </a:lnSpc>
            <a:spcBef>
              <a:spcPct val="0"/>
            </a:spcBef>
            <a:spcAft>
              <a:spcPct val="15000"/>
            </a:spcAft>
            <a:buChar char="•"/>
          </a:pPr>
          <a:r>
            <a:rPr lang="en-US" sz="1200" kern="1200" dirty="0"/>
            <a:t>Recommended for files you access every 180 days or longer.</a:t>
          </a:r>
        </a:p>
      </dsp:txBody>
      <dsp:txXfrm>
        <a:off x="5092446" y="775937"/>
        <a:ext cx="1487884" cy="3107278"/>
      </dsp:txXfrm>
    </dsp:sp>
    <dsp:sp modelId="{A3650B2C-F7E2-4BEB-8075-83BF2DFE7AC8}">
      <dsp:nvSpPr>
        <dsp:cNvPr id="0" name=""/>
        <dsp:cNvSpPr/>
      </dsp:nvSpPr>
      <dsp:spPr>
        <a:xfrm>
          <a:off x="6788634" y="180783"/>
          <a:ext cx="1487884" cy="595153"/>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Premium</a:t>
          </a:r>
        </a:p>
      </dsp:txBody>
      <dsp:txXfrm>
        <a:off x="6788634" y="180783"/>
        <a:ext cx="1487884" cy="595153"/>
      </dsp:txXfrm>
    </dsp:sp>
    <dsp:sp modelId="{FB3A2DCE-FADF-442C-A180-08EC2130F3AE}">
      <dsp:nvSpPr>
        <dsp:cNvPr id="0" name=""/>
        <dsp:cNvSpPr/>
      </dsp:nvSpPr>
      <dsp:spPr>
        <a:xfrm>
          <a:off x="6788634" y="775937"/>
          <a:ext cx="1487884" cy="3107278"/>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Premium isn't really a tier but a different type of storage altogether.</a:t>
          </a:r>
        </a:p>
        <a:p>
          <a:pPr marL="114300" lvl="1" indent="-114300" algn="l" defTabSz="533400">
            <a:lnSpc>
              <a:spcPct val="90000"/>
            </a:lnSpc>
            <a:spcBef>
              <a:spcPct val="0"/>
            </a:spcBef>
            <a:spcAft>
              <a:spcPct val="15000"/>
            </a:spcAft>
            <a:buChar char="•"/>
          </a:pPr>
          <a:r>
            <a:rPr lang="en-US" sz="1200" kern="1200" dirty="0"/>
            <a:t>This provides access to block blobs consistently low latency, which is perfect for high frequency data transactions.</a:t>
          </a:r>
        </a:p>
        <a:p>
          <a:pPr marL="114300" lvl="1" indent="-114300" algn="l" defTabSz="533400">
            <a:lnSpc>
              <a:spcPct val="90000"/>
            </a:lnSpc>
            <a:spcBef>
              <a:spcPct val="0"/>
            </a:spcBef>
            <a:spcAft>
              <a:spcPct val="15000"/>
            </a:spcAft>
            <a:buChar char="•"/>
          </a:pPr>
          <a:r>
            <a:rPr lang="en-US" sz="1200" kern="1200" dirty="0"/>
            <a:t>This carries the highest price tag.</a:t>
          </a:r>
        </a:p>
      </dsp:txBody>
      <dsp:txXfrm>
        <a:off x="6788634" y="775937"/>
        <a:ext cx="1487884" cy="31072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94235"/>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94235"/>
        <a:ext cx="2622079" cy="345600"/>
      </dsp:txXfrm>
    </dsp:sp>
    <dsp:sp modelId="{9553B6F7-226E-4662-91C3-7590D8E0CE18}">
      <dsp:nvSpPr>
        <dsp:cNvPr id="0" name=""/>
        <dsp:cNvSpPr/>
      </dsp:nvSpPr>
      <dsp:spPr>
        <a:xfrm>
          <a:off x="2689" y="439835"/>
          <a:ext cx="2622079" cy="390647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ts val="12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ts val="12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ts val="1200"/>
            </a:spcAft>
            <a:buChar char="•"/>
          </a:pPr>
          <a:r>
            <a:rPr lang="en-US" sz="1200" kern="1200" dirty="0"/>
            <a:t>I would recommend this pool type for ad hoc querying of data, especially if you want to simply read and query data from your data lake.</a:t>
          </a:r>
        </a:p>
      </dsp:txBody>
      <dsp:txXfrm>
        <a:off x="2689" y="439835"/>
        <a:ext cx="2622079" cy="3906478"/>
      </dsp:txXfrm>
    </dsp:sp>
    <dsp:sp modelId="{63D06AB5-8830-4F7F-9A6E-C4329B1D62D1}">
      <dsp:nvSpPr>
        <dsp:cNvPr id="0" name=""/>
        <dsp:cNvSpPr/>
      </dsp:nvSpPr>
      <dsp:spPr>
        <a:xfrm>
          <a:off x="2991860" y="94235"/>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94235"/>
        <a:ext cx="2622079" cy="345600"/>
      </dsp:txXfrm>
    </dsp:sp>
    <dsp:sp modelId="{7E7D88DA-567E-4203-9D4B-61B5C42A1312}">
      <dsp:nvSpPr>
        <dsp:cNvPr id="0" name=""/>
        <dsp:cNvSpPr/>
      </dsp:nvSpPr>
      <dsp:spPr>
        <a:xfrm>
          <a:off x="2991860" y="439835"/>
          <a:ext cx="2622079" cy="3906478"/>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ts val="12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ts val="12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ts val="12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ts val="1200"/>
            </a:spcAft>
            <a:buChar char="•"/>
          </a:pPr>
          <a:r>
            <a:rPr lang="en-US" sz="1200" kern="1200" dirty="0"/>
            <a:t>The more DWUs, the more CPU cores, memory, and data I/O are available to be utilized.</a:t>
          </a:r>
        </a:p>
      </dsp:txBody>
      <dsp:txXfrm>
        <a:off x="2991860" y="439835"/>
        <a:ext cx="2622079" cy="3906478"/>
      </dsp:txXfrm>
    </dsp:sp>
    <dsp:sp modelId="{7BA7E177-46C4-4AB4-9A3D-BA2D44A5BF14}">
      <dsp:nvSpPr>
        <dsp:cNvPr id="0" name=""/>
        <dsp:cNvSpPr/>
      </dsp:nvSpPr>
      <dsp:spPr>
        <a:xfrm>
          <a:off x="5981031" y="94235"/>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94235"/>
        <a:ext cx="2622079" cy="345600"/>
      </dsp:txXfrm>
    </dsp:sp>
    <dsp:sp modelId="{F636BF26-F30F-4A16-80D0-00850BE4B596}">
      <dsp:nvSpPr>
        <dsp:cNvPr id="0" name=""/>
        <dsp:cNvSpPr/>
      </dsp:nvSpPr>
      <dsp:spPr>
        <a:xfrm>
          <a:off x="5981031" y="439835"/>
          <a:ext cx="2622079" cy="3906478"/>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439835"/>
        <a:ext cx="2622079" cy="390647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azure.microsoft.com/en-us/services/" TargetMode="Externa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us/pricing/details/azure-sql-database/single/#pricin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cs.microsoft.com/en-us/azure/sql-data-warehous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docs.microsoft.com/en-us/azure/data-factor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ftp.cdc.gov/pub/Health_Statistics/NCHS/Datasets/NVSS/USALEEP/CSV/"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9.svg"/><Relationship Id="rId7" Type="http://schemas.openxmlformats.org/officeDocument/2006/relationships/image" Target="../media/image21.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8.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image" Target="../media/image15.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fabric/data-engineering/lakehouse-overview"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s://delta.i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azure.microsoft.com/en-us/solutions/serverless"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2544914906"/>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rowSpan="2">
                  <a:txBody>
                    <a:bodyPr/>
                    <a:lstStyle/>
                    <a:p>
                      <a:endParaRPr lang="en-US" sz="1200" b="0" i="0" u="none" strike="noStrike" cap="none" dirty="0">
                        <a:solidFill>
                          <a:schemeClr val="bg1"/>
                        </a:solidFill>
                        <a:effectLst/>
                        <a:latin typeface="+mn-lt"/>
                        <a:ea typeface="+mn-ea"/>
                        <a:cs typeface="+mn-cs"/>
                        <a:sym typeface="Aria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vMerge="1">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00635" y="1853069"/>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356494050"/>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03139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03139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03139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Synapse</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542C-4170-28BD-C8CF-98774BA0620F}"/>
              </a:ext>
            </a:extLst>
          </p:cNvPr>
          <p:cNvSpPr>
            <a:spLocks noGrp="1"/>
          </p:cNvSpPr>
          <p:nvPr>
            <p:ph type="title"/>
          </p:nvPr>
        </p:nvSpPr>
        <p:spPr>
          <a:xfrm>
            <a:off x="352763" y="343868"/>
            <a:ext cx="8369087" cy="635400"/>
          </a:xfrm>
        </p:spPr>
        <p:txBody>
          <a:bodyPr/>
          <a:lstStyle/>
          <a:p>
            <a:r>
              <a:rPr lang="en-US" dirty="0"/>
              <a:t>Azure SQL DB | Deployment Options</a:t>
            </a:r>
          </a:p>
        </p:txBody>
      </p:sp>
      <p:graphicFrame>
        <p:nvGraphicFramePr>
          <p:cNvPr id="7" name="Table 6">
            <a:extLst>
              <a:ext uri="{FF2B5EF4-FFF2-40B4-BE49-F238E27FC236}">
                <a16:creationId xmlns:a16="http://schemas.microsoft.com/office/drawing/2014/main" id="{72472EB1-6980-7AF6-C9D2-426A1FF27C00}"/>
              </a:ext>
            </a:extLst>
          </p:cNvPr>
          <p:cNvGraphicFramePr>
            <a:graphicFrameLocks noGrp="1"/>
          </p:cNvGraphicFramePr>
          <p:nvPr>
            <p:extLst>
              <p:ext uri="{D42A27DB-BD31-4B8C-83A1-F6EECF244321}">
                <p14:modId xmlns:p14="http://schemas.microsoft.com/office/powerpoint/2010/main" val="230636633"/>
              </p:ext>
            </p:extLst>
          </p:nvPr>
        </p:nvGraphicFramePr>
        <p:xfrm>
          <a:off x="46416" y="979269"/>
          <a:ext cx="4525584" cy="4155382"/>
        </p:xfrm>
        <a:graphic>
          <a:graphicData uri="http://schemas.openxmlformats.org/drawingml/2006/table">
            <a:tbl>
              <a:tblPr firstRow="1" bandRow="1">
                <a:tableStyleId>{073A0DAA-6AF3-43AB-8588-CEC1D06C72B9}</a:tableStyleId>
              </a:tblPr>
              <a:tblGrid>
                <a:gridCol w="1991257">
                  <a:extLst>
                    <a:ext uri="{9D8B030D-6E8A-4147-A177-3AD203B41FA5}">
                      <a16:colId xmlns:a16="http://schemas.microsoft.com/office/drawing/2014/main" val="1859001892"/>
                    </a:ext>
                  </a:extLst>
                </a:gridCol>
                <a:gridCol w="2534327">
                  <a:extLst>
                    <a:ext uri="{9D8B030D-6E8A-4147-A177-3AD203B41FA5}">
                      <a16:colId xmlns:a16="http://schemas.microsoft.com/office/drawing/2014/main" val="289630654"/>
                    </a:ext>
                  </a:extLst>
                </a:gridCol>
              </a:tblGrid>
              <a:tr h="396200">
                <a:tc gridSpan="2">
                  <a:txBody>
                    <a:bodyPr/>
                    <a:lstStyle/>
                    <a:p>
                      <a:pPr algn="ctr"/>
                      <a:r>
                        <a:rPr lang="en-US" sz="1200" dirty="0" err="1"/>
                        <a:t>vCore</a:t>
                      </a:r>
                      <a:endParaRPr lang="en-US" sz="1200" dirty="0"/>
                    </a:p>
                  </a:txBody>
                  <a:tcPr anchor="ctr"/>
                </a:tc>
                <a:tc hMerge="1">
                  <a:txBody>
                    <a:bodyPr/>
                    <a:lstStyle/>
                    <a:p>
                      <a:endParaRPr lang="en-US" dirty="0"/>
                    </a:p>
                  </a:txBody>
                  <a:tcPr/>
                </a:tc>
                <a:extLst>
                  <a:ext uri="{0D108BD9-81ED-4DB2-BD59-A6C34878D82A}">
                    <a16:rowId xmlns:a16="http://schemas.microsoft.com/office/drawing/2014/main" val="3738377593"/>
                  </a:ext>
                </a:extLst>
              </a:tr>
              <a:tr h="801008">
                <a:tc gridSpan="2">
                  <a:txBody>
                    <a:bodyPr/>
                    <a:lstStyle/>
                    <a:p>
                      <a:r>
                        <a:rPr lang="en-US" sz="1200" dirty="0"/>
                        <a:t>Scale compute, memory, and storage based upon your workload. Easiest to translate from on-prem DBs to cloud.</a:t>
                      </a:r>
                    </a:p>
                    <a:p>
                      <a:endParaRPr lang="en-US" sz="1200" dirty="0"/>
                    </a:p>
                    <a:p>
                      <a:pPr algn="ctr"/>
                      <a:r>
                        <a:rPr lang="en-US" sz="1200" dirty="0"/>
                        <a:t>Tiered as “Serverless” vs. “Provisioned Compute”.</a:t>
                      </a:r>
                    </a:p>
                  </a:txBody>
                  <a:tcPr/>
                </a:tc>
                <a:tc hMerge="1">
                  <a:txBody>
                    <a:bodyPr/>
                    <a:lstStyle/>
                    <a:p>
                      <a:endParaRPr lang="en-US" dirty="0"/>
                    </a:p>
                  </a:txBody>
                  <a:tcPr/>
                </a:tc>
                <a:extLst>
                  <a:ext uri="{0D108BD9-81ED-4DB2-BD59-A6C34878D82A}">
                    <a16:rowId xmlns:a16="http://schemas.microsoft.com/office/drawing/2014/main" val="2425988149"/>
                  </a:ext>
                </a:extLst>
              </a:tr>
              <a:tr h="396200">
                <a:tc>
                  <a:txBody>
                    <a:bodyPr/>
                    <a:lstStyle/>
                    <a:p>
                      <a:pPr algn="ctr"/>
                      <a:r>
                        <a:rPr lang="en-US" sz="1200" dirty="0">
                          <a:solidFill>
                            <a:schemeClr val="bg1"/>
                          </a:solidFill>
                        </a:rPr>
                        <a:t>General Purpose</a:t>
                      </a:r>
                    </a:p>
                  </a:txBody>
                  <a:tcPr anchor="ctr">
                    <a:solidFill>
                      <a:schemeClr val="accent2"/>
                    </a:solidFill>
                  </a:tcPr>
                </a:tc>
                <a:tc>
                  <a:txBody>
                    <a:bodyPr/>
                    <a:lstStyle/>
                    <a:p>
                      <a:pPr algn="ctr"/>
                      <a:r>
                        <a:rPr lang="en-US" sz="1200" dirty="0">
                          <a:solidFill>
                            <a:schemeClr val="bg1"/>
                          </a:solidFill>
                        </a:rPr>
                        <a:t>Business Critical / Hyperscale</a:t>
                      </a:r>
                    </a:p>
                  </a:txBody>
                  <a:tcPr anchor="ctr">
                    <a:solidFill>
                      <a:schemeClr val="accent2"/>
                    </a:solidFill>
                  </a:tcPr>
                </a:tc>
                <a:extLst>
                  <a:ext uri="{0D108BD9-81ED-4DB2-BD59-A6C34878D82A}">
                    <a16:rowId xmlns:a16="http://schemas.microsoft.com/office/drawing/2014/main" val="2300629634"/>
                  </a:ext>
                </a:extLst>
              </a:tr>
              <a:tr h="1270011">
                <a:tc>
                  <a:txBody>
                    <a:bodyPr/>
                    <a:lstStyle/>
                    <a:p>
                      <a:pPr marL="285750" indent="-285750">
                        <a:buFont typeface="Arial" panose="020B0604020202020204" pitchFamily="34" charset="0"/>
                        <a:buChar char="•"/>
                      </a:pPr>
                      <a:r>
                        <a:rPr lang="en-US" sz="1200" dirty="0"/>
                        <a:t>0.5-80 </a:t>
                      </a:r>
                      <a:r>
                        <a:rPr lang="en-US" sz="1200" dirty="0" err="1"/>
                        <a:t>vCores</a:t>
                      </a:r>
                      <a:endParaRPr lang="en-US" sz="1200" dirty="0"/>
                    </a:p>
                    <a:p>
                      <a:pPr marL="285750" indent="-285750">
                        <a:buFont typeface="Arial" panose="020B0604020202020204" pitchFamily="34" charset="0"/>
                        <a:buChar char="•"/>
                      </a:pPr>
                      <a:r>
                        <a:rPr lang="en-US" sz="1200" dirty="0"/>
                        <a:t>2GB-240GB memory</a:t>
                      </a:r>
                    </a:p>
                    <a:p>
                      <a:pPr marL="285750" indent="-285750">
                        <a:buFont typeface="Arial" panose="020B0604020202020204" pitchFamily="34" charset="0"/>
                        <a:buChar char="•"/>
                      </a:pPr>
                      <a:r>
                        <a:rPr lang="en-US" sz="1200" dirty="0"/>
                        <a:t>~$0.52 per </a:t>
                      </a:r>
                      <a:r>
                        <a:rPr lang="en-US" sz="1200" dirty="0" err="1"/>
                        <a:t>vCore</a:t>
                      </a:r>
                      <a:r>
                        <a:rPr lang="en-US" sz="1200" dirty="0"/>
                        <a:t>/hour</a:t>
                      </a:r>
                    </a:p>
                    <a:p>
                      <a:pPr marL="285750" indent="-285750">
                        <a:buFont typeface="Arial" panose="020B0604020202020204" pitchFamily="34" charset="0"/>
                        <a:buChar char="•"/>
                      </a:pPr>
                      <a:r>
                        <a:rPr lang="en-US" sz="1200" dirty="0"/>
                        <a:t>~$0.12 per GB/Month</a:t>
                      </a:r>
                    </a:p>
                  </a:txBody>
                  <a:tcPr/>
                </a:tc>
                <a:tc>
                  <a:txBody>
                    <a:bodyPr/>
                    <a:lstStyle/>
                    <a:p>
                      <a:pPr marL="285750" indent="-285750">
                        <a:buFont typeface="Arial" panose="020B0604020202020204" pitchFamily="34" charset="0"/>
                        <a:buChar char="•"/>
                      </a:pPr>
                      <a:r>
                        <a:rPr lang="en-US" sz="1200" dirty="0"/>
                        <a:t>Rapid autoscaling up to 100TB</a:t>
                      </a:r>
                    </a:p>
                    <a:p>
                      <a:pPr marL="285750" indent="-285750">
                        <a:buFont typeface="Arial" panose="020B0604020202020204" pitchFamily="34" charset="0"/>
                        <a:buChar char="•"/>
                      </a:pPr>
                      <a:r>
                        <a:rPr lang="en-US" sz="1200" dirty="0"/>
                        <a:t>4-128 </a:t>
                      </a:r>
                      <a:r>
                        <a:rPr lang="en-US" sz="1200" dirty="0" err="1"/>
                        <a:t>vCores</a:t>
                      </a:r>
                      <a:endParaRPr lang="en-US" sz="1200" dirty="0"/>
                    </a:p>
                    <a:p>
                      <a:pPr marL="285750" indent="-285750">
                        <a:buFont typeface="Arial" panose="020B0604020202020204" pitchFamily="34" charset="0"/>
                        <a:buChar char="•"/>
                      </a:pPr>
                      <a:r>
                        <a:rPr lang="en-US" sz="1200" dirty="0"/>
                        <a:t>20GB-830GB memory</a:t>
                      </a:r>
                    </a:p>
                    <a:p>
                      <a:pPr marL="285750" indent="-285750">
                        <a:buFont typeface="Arial" panose="020B0604020202020204" pitchFamily="34" charset="0"/>
                        <a:buChar char="•"/>
                      </a:pPr>
                      <a:r>
                        <a:rPr lang="en-US" sz="1200" dirty="0"/>
                        <a:t>$680 - $63k/month</a:t>
                      </a:r>
                    </a:p>
                  </a:txBody>
                  <a:tcPr/>
                </a:tc>
                <a:extLst>
                  <a:ext uri="{0D108BD9-81ED-4DB2-BD59-A6C34878D82A}">
                    <a16:rowId xmlns:a16="http://schemas.microsoft.com/office/drawing/2014/main" val="161300152"/>
                  </a:ext>
                </a:extLst>
              </a:tr>
              <a:tr h="1270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i="1" dirty="0"/>
                        <a:t>Serverless</a:t>
                      </a:r>
                      <a:r>
                        <a:rPr lang="en-US" sz="1200" dirty="0"/>
                        <a:t> optimizes price-performance, autoscaling for intermittent, unpredictable usage.</a:t>
                      </a:r>
                    </a:p>
                  </a:txBody>
                  <a:tcPr/>
                </a:tc>
                <a:tc>
                  <a:txBody>
                    <a:bodyPr/>
                    <a:lstStyle/>
                    <a:p>
                      <a:pPr marL="0" indent="0">
                        <a:buFont typeface="Arial" panose="020B0604020202020204" pitchFamily="34" charset="0"/>
                        <a:buNone/>
                      </a:pPr>
                      <a:r>
                        <a:rPr lang="en-US" sz="1200" i="1" dirty="0"/>
                        <a:t>Provisioned compute </a:t>
                      </a:r>
                      <a:r>
                        <a:rPr lang="en-US" sz="1200" dirty="0"/>
                        <a:t>provides a fixed amount of compute resource for a fixed price billed hourly.</a:t>
                      </a:r>
                    </a:p>
                    <a:p>
                      <a:pPr marL="0" indent="0">
                        <a:buFont typeface="Arial" panose="020B0604020202020204" pitchFamily="34" charset="0"/>
                        <a:buNone/>
                      </a:pPr>
                      <a:r>
                        <a:rPr lang="en-US" sz="1200" dirty="0"/>
                        <a:t>Better for DBs with more regular usage that cannot have a warm-up delay after idle times.</a:t>
                      </a:r>
                    </a:p>
                  </a:txBody>
                  <a:tcPr/>
                </a:tc>
                <a:extLst>
                  <a:ext uri="{0D108BD9-81ED-4DB2-BD59-A6C34878D82A}">
                    <a16:rowId xmlns:a16="http://schemas.microsoft.com/office/drawing/2014/main" val="3060153822"/>
                  </a:ext>
                </a:extLst>
              </a:tr>
            </a:tbl>
          </a:graphicData>
        </a:graphic>
      </p:graphicFrame>
      <p:graphicFrame>
        <p:nvGraphicFramePr>
          <p:cNvPr id="11" name="Table 10">
            <a:extLst>
              <a:ext uri="{FF2B5EF4-FFF2-40B4-BE49-F238E27FC236}">
                <a16:creationId xmlns:a16="http://schemas.microsoft.com/office/drawing/2014/main" id="{3B840344-0BB0-036B-F166-BB59F2C4605B}"/>
              </a:ext>
            </a:extLst>
          </p:cNvPr>
          <p:cNvGraphicFramePr>
            <a:graphicFrameLocks noGrp="1"/>
          </p:cNvGraphicFramePr>
          <p:nvPr>
            <p:extLst>
              <p:ext uri="{D42A27DB-BD31-4B8C-83A1-F6EECF244321}">
                <p14:modId xmlns:p14="http://schemas.microsoft.com/office/powerpoint/2010/main" val="379322694"/>
              </p:ext>
            </p:extLst>
          </p:nvPr>
        </p:nvGraphicFramePr>
        <p:xfrm>
          <a:off x="4572000" y="979268"/>
          <a:ext cx="4525585" cy="3737126"/>
        </p:xfrm>
        <a:graphic>
          <a:graphicData uri="http://schemas.openxmlformats.org/drawingml/2006/table">
            <a:tbl>
              <a:tblPr firstRow="1" bandRow="1">
                <a:tableStyleId>{7DF18680-E054-41AD-8BC1-D1AEF772440D}</a:tableStyleId>
              </a:tblPr>
              <a:tblGrid>
                <a:gridCol w="1424979">
                  <a:extLst>
                    <a:ext uri="{9D8B030D-6E8A-4147-A177-3AD203B41FA5}">
                      <a16:colId xmlns:a16="http://schemas.microsoft.com/office/drawing/2014/main" val="1859001892"/>
                    </a:ext>
                  </a:extLst>
                </a:gridCol>
                <a:gridCol w="1476037">
                  <a:extLst>
                    <a:ext uri="{9D8B030D-6E8A-4147-A177-3AD203B41FA5}">
                      <a16:colId xmlns:a16="http://schemas.microsoft.com/office/drawing/2014/main" val="3951812688"/>
                    </a:ext>
                  </a:extLst>
                </a:gridCol>
                <a:gridCol w="1624569">
                  <a:extLst>
                    <a:ext uri="{9D8B030D-6E8A-4147-A177-3AD203B41FA5}">
                      <a16:colId xmlns:a16="http://schemas.microsoft.com/office/drawing/2014/main" val="289630654"/>
                    </a:ext>
                  </a:extLst>
                </a:gridCol>
              </a:tblGrid>
              <a:tr h="399294">
                <a:tc gridSpan="3">
                  <a:txBody>
                    <a:bodyPr/>
                    <a:lstStyle/>
                    <a:p>
                      <a:pPr algn="ctr"/>
                      <a:r>
                        <a:rPr lang="en-US" sz="1200" dirty="0"/>
                        <a:t>DTU (Database Transaction Unit)</a:t>
                      </a:r>
                    </a:p>
                  </a:txBody>
                  <a:tcPr anchor="ctr">
                    <a:solidFill>
                      <a:schemeClr val="accent5">
                        <a:lumMod val="50000"/>
                      </a:schemeClr>
                    </a:solidFill>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738377593"/>
                  </a:ext>
                </a:extLst>
              </a:tr>
              <a:tr h="1025799">
                <a:tc gridSpan="3">
                  <a:txBody>
                    <a:bodyPr/>
                    <a:lstStyle/>
                    <a:p>
                      <a:r>
                        <a:rPr lang="en-US" sz="1200" dirty="0"/>
                        <a:t>A fixed set of resources are assigned to the database or elastic pool via performance tiers. Best for customers who prefer the simplicity of fixed payments each month, where the simplicity of pre-configured options is desired.</a:t>
                      </a:r>
                    </a:p>
                    <a:p>
                      <a:r>
                        <a:rPr lang="en-US" sz="1200" dirty="0"/>
                        <a:t>Tiered as “B, S0, S1,…, P1,…” based on DTUs.</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425988149"/>
                  </a:ext>
                </a:extLst>
              </a:tr>
              <a:tr h="490635">
                <a:tc>
                  <a:txBody>
                    <a:bodyPr/>
                    <a:lstStyle/>
                    <a:p>
                      <a:pPr algn="ctr"/>
                      <a:r>
                        <a:rPr lang="en-US" sz="1200" dirty="0">
                          <a:solidFill>
                            <a:schemeClr val="bg1"/>
                          </a:solidFill>
                        </a:rPr>
                        <a:t>Basic</a:t>
                      </a:r>
                    </a:p>
                  </a:txBody>
                  <a:tcPr anchor="ctr">
                    <a:solidFill>
                      <a:schemeClr val="accent5"/>
                    </a:solidFill>
                  </a:tcPr>
                </a:tc>
                <a:tc>
                  <a:txBody>
                    <a:bodyPr/>
                    <a:lstStyle/>
                    <a:p>
                      <a:pPr algn="ctr"/>
                      <a:r>
                        <a:rPr lang="en-US" sz="1200" dirty="0">
                          <a:solidFill>
                            <a:schemeClr val="bg1"/>
                          </a:solidFill>
                        </a:rPr>
                        <a:t>Standard</a:t>
                      </a:r>
                    </a:p>
                  </a:txBody>
                  <a:tcPr anchor="ctr">
                    <a:solidFill>
                      <a:schemeClr val="accent5"/>
                    </a:solidFill>
                  </a:tcPr>
                </a:tc>
                <a:tc>
                  <a:txBody>
                    <a:bodyPr/>
                    <a:lstStyle/>
                    <a:p>
                      <a:pPr algn="ctr"/>
                      <a:r>
                        <a:rPr lang="en-US" sz="1200" dirty="0">
                          <a:solidFill>
                            <a:schemeClr val="bg1"/>
                          </a:solidFill>
                        </a:rPr>
                        <a:t>Premium</a:t>
                      </a:r>
                    </a:p>
                  </a:txBody>
                  <a:tcPr anchor="ctr">
                    <a:solidFill>
                      <a:schemeClr val="accent5"/>
                    </a:solidFill>
                  </a:tcPr>
                </a:tc>
                <a:extLst>
                  <a:ext uri="{0D108BD9-81ED-4DB2-BD59-A6C34878D82A}">
                    <a16:rowId xmlns:a16="http://schemas.microsoft.com/office/drawing/2014/main" val="2300629634"/>
                  </a:ext>
                </a:extLst>
              </a:tr>
              <a:tr h="1330763">
                <a:tc>
                  <a:txBody>
                    <a:bodyPr/>
                    <a:lstStyle/>
                    <a:p>
                      <a:pPr marL="285750" indent="-285750">
                        <a:buFont typeface="Arial" panose="020B0604020202020204" pitchFamily="34" charset="0"/>
                        <a:buChar char="•"/>
                      </a:pPr>
                      <a:r>
                        <a:rPr lang="en-US" sz="1200" dirty="0"/>
                        <a:t>B0</a:t>
                      </a:r>
                    </a:p>
                    <a:p>
                      <a:pPr marL="285750" indent="-285750">
                        <a:buFont typeface="Arial" panose="020B0604020202020204" pitchFamily="34" charset="0"/>
                        <a:buChar char="•"/>
                      </a:pPr>
                      <a:r>
                        <a:rPr lang="en-US" sz="1200" dirty="0"/>
                        <a:t>5 DTUs</a:t>
                      </a:r>
                    </a:p>
                    <a:p>
                      <a:pPr marL="285750" indent="-285750">
                        <a:buFont typeface="Arial" panose="020B0604020202020204" pitchFamily="34" charset="0"/>
                        <a:buChar char="•"/>
                      </a:pPr>
                      <a:r>
                        <a:rPr lang="en-US" sz="1200" dirty="0"/>
                        <a:t>2GB</a:t>
                      </a:r>
                    </a:p>
                    <a:p>
                      <a:pPr marL="285750" indent="-285750">
                        <a:buFont typeface="Arial" panose="020B0604020202020204" pitchFamily="34" charset="0"/>
                        <a:buChar char="•"/>
                      </a:pPr>
                      <a:r>
                        <a:rPr lang="en-US" sz="1200" dirty="0"/>
                        <a:t>~$5/month</a:t>
                      </a:r>
                    </a:p>
                  </a:txBody>
                  <a:tcPr/>
                </a:tc>
                <a:tc>
                  <a:txBody>
                    <a:bodyPr/>
                    <a:lstStyle/>
                    <a:p>
                      <a:pPr marL="285750" indent="-285750">
                        <a:buFont typeface="Arial" panose="020B0604020202020204" pitchFamily="34" charset="0"/>
                        <a:buChar char="•"/>
                      </a:pPr>
                      <a:r>
                        <a:rPr lang="en-US" sz="1200" dirty="0"/>
                        <a:t>S0-S12</a:t>
                      </a:r>
                    </a:p>
                    <a:p>
                      <a:pPr marL="285750" indent="-285750">
                        <a:buFont typeface="Arial" panose="020B0604020202020204" pitchFamily="34" charset="0"/>
                        <a:buChar char="•"/>
                      </a:pPr>
                      <a:r>
                        <a:rPr lang="en-US" sz="1200" dirty="0"/>
                        <a:t>10-3k DTUs</a:t>
                      </a:r>
                    </a:p>
                    <a:p>
                      <a:pPr marL="285750" indent="-285750">
                        <a:buFont typeface="Arial" panose="020B0604020202020204" pitchFamily="34" charset="0"/>
                        <a:buChar char="•"/>
                      </a:pPr>
                      <a:r>
                        <a:rPr lang="en-US" sz="1200" dirty="0"/>
                        <a:t>250GB-1TB</a:t>
                      </a:r>
                    </a:p>
                    <a:p>
                      <a:pPr marL="285750" indent="-285750">
                        <a:buFont typeface="Arial" panose="020B0604020202020204" pitchFamily="34" charset="0"/>
                        <a:buChar char="•"/>
                      </a:pPr>
                      <a:r>
                        <a:rPr lang="en-US" sz="1200" dirty="0"/>
                        <a:t>~$15-$4k /month</a:t>
                      </a:r>
                    </a:p>
                  </a:txBody>
                  <a:tcPr/>
                </a:tc>
                <a:tc>
                  <a:txBody>
                    <a:bodyPr/>
                    <a:lstStyle/>
                    <a:p>
                      <a:pPr marL="285750" indent="-285750">
                        <a:buFont typeface="Arial" panose="020B0604020202020204" pitchFamily="34" charset="0"/>
                        <a:buChar char="•"/>
                      </a:pPr>
                      <a:r>
                        <a:rPr lang="en-US" sz="1200" dirty="0"/>
                        <a:t>P1-P15</a:t>
                      </a:r>
                    </a:p>
                    <a:p>
                      <a:pPr marL="285750" indent="-285750">
                        <a:buFont typeface="Arial" panose="020B0604020202020204" pitchFamily="34" charset="0"/>
                        <a:buChar char="•"/>
                      </a:pPr>
                      <a:r>
                        <a:rPr lang="en-US" sz="1200" dirty="0"/>
                        <a:t>125-4K DTUs</a:t>
                      </a:r>
                    </a:p>
                    <a:p>
                      <a:pPr marL="285750" indent="-285750">
                        <a:buFont typeface="Arial" panose="020B0604020202020204" pitchFamily="34" charset="0"/>
                        <a:buChar char="•"/>
                      </a:pPr>
                      <a:r>
                        <a:rPr lang="en-US" sz="1200" dirty="0"/>
                        <a:t>500GB-4TB</a:t>
                      </a:r>
                    </a:p>
                    <a:p>
                      <a:pPr marL="285750" indent="-285750">
                        <a:buFont typeface="Arial" panose="020B0604020202020204" pitchFamily="34" charset="0"/>
                        <a:buChar char="•"/>
                      </a:pPr>
                      <a:r>
                        <a:rPr lang="en-US" sz="1200" dirty="0"/>
                        <a:t>~$450-$15k /month</a:t>
                      </a:r>
                    </a:p>
                  </a:txBody>
                  <a:tcPr/>
                </a:tc>
                <a:extLst>
                  <a:ext uri="{0D108BD9-81ED-4DB2-BD59-A6C34878D82A}">
                    <a16:rowId xmlns:a16="http://schemas.microsoft.com/office/drawing/2014/main" val="161300152"/>
                  </a:ext>
                </a:extLst>
              </a:tr>
              <a:tr h="490635">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200" dirty="0"/>
                        <a:t>~$0.17 per extra GB/month</a:t>
                      </a:r>
                    </a:p>
                  </a:txBody>
                  <a:tcPr/>
                </a:tc>
                <a:tc hMerge="1">
                  <a:txBody>
                    <a:bodyPr/>
                    <a:lstStyle/>
                    <a:p>
                      <a:pPr marL="285750" indent="-285750">
                        <a:buFont typeface="Arial" panose="020B0604020202020204" pitchFamily="34" charset="0"/>
                        <a:buChar char="•"/>
                      </a:pPr>
                      <a:endParaRPr lang="en-US" sz="1200" dirty="0"/>
                    </a:p>
                  </a:txBody>
                  <a:tcPr/>
                </a:tc>
                <a:tc hMerge="1">
                  <a:txBody>
                    <a:bodyPr/>
                    <a:lstStyle/>
                    <a:p>
                      <a:pPr marL="285750" indent="-285750">
                        <a:buFont typeface="Arial" panose="020B0604020202020204" pitchFamily="34" charset="0"/>
                        <a:buChar char="•"/>
                      </a:pPr>
                      <a:endParaRPr lang="en-US" sz="1200" dirty="0"/>
                    </a:p>
                  </a:txBody>
                  <a:tcPr/>
                </a:tc>
                <a:extLst>
                  <a:ext uri="{0D108BD9-81ED-4DB2-BD59-A6C34878D82A}">
                    <a16:rowId xmlns:a16="http://schemas.microsoft.com/office/drawing/2014/main" val="838109503"/>
                  </a:ext>
                </a:extLst>
              </a:tr>
            </a:tbl>
          </a:graphicData>
        </a:graphic>
      </p:graphicFrame>
      <p:sp>
        <p:nvSpPr>
          <p:cNvPr id="13" name="TextBox 12">
            <a:extLst>
              <a:ext uri="{FF2B5EF4-FFF2-40B4-BE49-F238E27FC236}">
                <a16:creationId xmlns:a16="http://schemas.microsoft.com/office/drawing/2014/main" id="{CCA5F5AA-7ED7-4550-72F8-25F0A4DADEDF}"/>
              </a:ext>
            </a:extLst>
          </p:cNvPr>
          <p:cNvSpPr txBox="1"/>
          <p:nvPr/>
        </p:nvSpPr>
        <p:spPr>
          <a:xfrm>
            <a:off x="4816846" y="4799632"/>
            <a:ext cx="4035892" cy="261610"/>
          </a:xfrm>
          <a:prstGeom prst="rect">
            <a:avLst/>
          </a:prstGeom>
          <a:noFill/>
        </p:spPr>
        <p:txBody>
          <a:bodyPr wrap="square">
            <a:spAutoFit/>
          </a:bodyPr>
          <a:lstStyle/>
          <a:p>
            <a:r>
              <a:rPr lang="en-US" sz="1050" dirty="0">
                <a:hlinkClick r:id="rId2"/>
              </a:rPr>
              <a:t>Pricing - Azure SQL Database Single Database | Microsoft Azure</a:t>
            </a:r>
            <a:endParaRPr lang="en-US" sz="1050" dirty="0"/>
          </a:p>
        </p:txBody>
      </p:sp>
    </p:spTree>
    <p:extLst>
      <p:ext uri="{BB962C8B-B14F-4D97-AF65-F5344CB8AC3E}">
        <p14:creationId xmlns:p14="http://schemas.microsoft.com/office/powerpoint/2010/main" val="68324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3698900174"/>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1208247938"/>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Optimized for</a:t>
                      </a:r>
                    </a:p>
                  </a:txBody>
                  <a:tcPr marL="39500" marR="39500" marT="19750" marB="19750" anchor="ctr"/>
                </a:tc>
                <a:tc>
                  <a:txBody>
                    <a:bodyPr/>
                    <a:lstStyle/>
                    <a:p>
                      <a:pPr algn="ctr" fontAlgn="ctr"/>
                      <a:r>
                        <a:rPr lang="en-US" sz="900" dirty="0">
                          <a:effectLst/>
                        </a:rPr>
                        <a:t>Transactional Workloads</a:t>
                      </a:r>
                    </a:p>
                  </a:txBody>
                  <a:tcPr marL="39500" marR="39500" marT="19750" marB="19750" anchor="ctr"/>
                </a:tc>
                <a:tc>
                  <a:txBody>
                    <a:bodyPr/>
                    <a:lstStyle/>
                    <a:p>
                      <a:pPr algn="ctr" fontAlgn="ctr"/>
                      <a:r>
                        <a:rPr lang="en-US" sz="900" dirty="0">
                          <a:effectLst/>
                        </a:rPr>
                        <a:t>Analytical Workloads</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dirty="0">
                          <a:effectLst/>
                        </a:rPr>
                        <a:t>4TB</a:t>
                      </a:r>
                    </a:p>
                  </a:txBody>
                  <a:tcPr marL="13167" marR="13167" marT="13167" marB="13167" anchor="ctr"/>
                </a:tc>
                <a:tc>
                  <a:txBody>
                    <a:bodyPr/>
                    <a:lstStyle/>
                    <a:p>
                      <a:pPr algn="ctr" fontAlgn="ctr"/>
                      <a:r>
                        <a:rPr lang="en-US" sz="900" dirty="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78719" y="439606"/>
            <a:ext cx="2081561" cy="4645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DB323-EF6C-23BB-FBAC-0090F93CCE48}"/>
              </a:ext>
            </a:extLst>
          </p:cNvPr>
          <p:cNvSpPr>
            <a:spLocks noGrp="1"/>
          </p:cNvSpPr>
          <p:nvPr>
            <p:ph type="title"/>
          </p:nvPr>
        </p:nvSpPr>
        <p:spPr>
          <a:xfrm>
            <a:off x="319500" y="179892"/>
            <a:ext cx="2808000" cy="755700"/>
          </a:xfrm>
        </p:spPr>
        <p:txBody>
          <a:bodyPr/>
          <a:lstStyle/>
          <a:p>
            <a:r>
              <a:rPr lang="en-US" dirty="0" err="1"/>
              <a:t>Lakehouses</a:t>
            </a:r>
            <a:endParaRPr lang="en-US" dirty="0"/>
          </a:p>
        </p:txBody>
      </p:sp>
      <p:sp>
        <p:nvSpPr>
          <p:cNvPr id="3" name="Text Placeholder 2">
            <a:extLst>
              <a:ext uri="{FF2B5EF4-FFF2-40B4-BE49-F238E27FC236}">
                <a16:creationId xmlns:a16="http://schemas.microsoft.com/office/drawing/2014/main" id="{42740674-6A44-0FA4-D32E-DAFAAF6AA2CD}"/>
              </a:ext>
            </a:extLst>
          </p:cNvPr>
          <p:cNvSpPr>
            <a:spLocks noGrp="1"/>
          </p:cNvSpPr>
          <p:nvPr>
            <p:ph type="body" idx="1"/>
          </p:nvPr>
        </p:nvSpPr>
        <p:spPr>
          <a:xfrm>
            <a:off x="787399" y="878442"/>
            <a:ext cx="2808000" cy="1060306"/>
          </a:xfrm>
        </p:spPr>
        <p:txBody>
          <a:bodyPr/>
          <a:lstStyle/>
          <a:p>
            <a:pPr marL="152400" indent="0">
              <a:buNone/>
            </a:pPr>
            <a:r>
              <a:rPr lang="en-US" dirty="0"/>
              <a:t>A blended architecture where some data lives in a data lake and is referenced and queried in a data warehouse.</a:t>
            </a:r>
          </a:p>
        </p:txBody>
      </p:sp>
      <p:pic>
        <p:nvPicPr>
          <p:cNvPr id="1026" name="Picture 2">
            <a:extLst>
              <a:ext uri="{FF2B5EF4-FFF2-40B4-BE49-F238E27FC236}">
                <a16:creationId xmlns:a16="http://schemas.microsoft.com/office/drawing/2014/main" id="{2DE3DC70-ECF2-7F55-53C3-8045BABF6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99" y="1926109"/>
            <a:ext cx="7569202" cy="310915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E6A9F599-6837-D17A-6DDC-0701FDD3F5C9}"/>
              </a:ext>
            </a:extLst>
          </p:cNvPr>
          <p:cNvSpPr txBox="1">
            <a:spLocks/>
          </p:cNvSpPr>
          <p:nvPr/>
        </p:nvSpPr>
        <p:spPr>
          <a:xfrm>
            <a:off x="5146531" y="878442"/>
            <a:ext cx="3210070" cy="106030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marL="152400" indent="0">
              <a:buFont typeface="Lato"/>
              <a:buNone/>
            </a:pPr>
            <a:r>
              <a:rPr lang="en-US" dirty="0"/>
              <a:t>Some platforms and data warehouse engines use frameworks, like Delta Lake or </a:t>
            </a:r>
            <a:r>
              <a:rPr lang="en-US" dirty="0" err="1"/>
              <a:t>OneLake</a:t>
            </a:r>
            <a:r>
              <a:rPr lang="en-US" dirty="0"/>
              <a:t>, to enable connectivity and database-like features to data lakes.</a:t>
            </a:r>
          </a:p>
        </p:txBody>
      </p:sp>
      <p:sp>
        <p:nvSpPr>
          <p:cNvPr id="6" name="TextBox 5">
            <a:extLst>
              <a:ext uri="{FF2B5EF4-FFF2-40B4-BE49-F238E27FC236}">
                <a16:creationId xmlns:a16="http://schemas.microsoft.com/office/drawing/2014/main" id="{87D3D50B-8947-A0D3-FB6C-800C1F0099B7}"/>
              </a:ext>
            </a:extLst>
          </p:cNvPr>
          <p:cNvSpPr txBox="1"/>
          <p:nvPr/>
        </p:nvSpPr>
        <p:spPr>
          <a:xfrm>
            <a:off x="4343400" y="46831"/>
            <a:ext cx="4737100" cy="307777"/>
          </a:xfrm>
          <a:prstGeom prst="rect">
            <a:avLst/>
          </a:prstGeom>
          <a:noFill/>
        </p:spPr>
        <p:txBody>
          <a:bodyPr wrap="square">
            <a:spAutoFit/>
          </a:bodyPr>
          <a:lstStyle/>
          <a:p>
            <a:r>
              <a:rPr lang="en-US" dirty="0">
                <a:hlinkClick r:id="rId3"/>
              </a:rPr>
              <a:t>What is a </a:t>
            </a:r>
            <a:r>
              <a:rPr lang="en-US" dirty="0" err="1">
                <a:hlinkClick r:id="rId3"/>
              </a:rPr>
              <a:t>lakehouse</a:t>
            </a:r>
            <a:r>
              <a:rPr lang="en-US" dirty="0">
                <a:hlinkClick r:id="rId3"/>
              </a:rPr>
              <a:t>? - Microsoft Fabric | Microsoft Learn</a:t>
            </a:r>
            <a:endParaRPr lang="en-US" dirty="0"/>
          </a:p>
        </p:txBody>
      </p:sp>
    </p:spTree>
    <p:extLst>
      <p:ext uri="{BB962C8B-B14F-4D97-AF65-F5344CB8AC3E}">
        <p14:creationId xmlns:p14="http://schemas.microsoft.com/office/powerpoint/2010/main" val="833663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D23F1A-00D0-1111-4BBD-248244BF663D}"/>
              </a:ext>
            </a:extLst>
          </p:cNvPr>
          <p:cNvPicPr>
            <a:picLocks noChangeAspect="1"/>
          </p:cNvPicPr>
          <p:nvPr/>
        </p:nvPicPr>
        <p:blipFill>
          <a:blip r:embed="rId2"/>
          <a:stretch>
            <a:fillRect/>
          </a:stretch>
        </p:blipFill>
        <p:spPr>
          <a:xfrm>
            <a:off x="684982" y="989745"/>
            <a:ext cx="7774036" cy="3982304"/>
          </a:xfrm>
          <a:prstGeom prst="rect">
            <a:avLst/>
          </a:prstGeom>
        </p:spPr>
      </p:pic>
      <p:pic>
        <p:nvPicPr>
          <p:cNvPr id="2050" name="Picture 2" descr="Delta Lake tables in Microsoft Fabric">
            <a:extLst>
              <a:ext uri="{FF2B5EF4-FFF2-40B4-BE49-F238E27FC236}">
                <a16:creationId xmlns:a16="http://schemas.microsoft.com/office/drawing/2014/main" id="{3352E59E-8F44-DCBE-EFEA-16D047C2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171451"/>
            <a:ext cx="3322726" cy="927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90D286-52A0-8718-7832-37A89C1900AC}"/>
              </a:ext>
            </a:extLst>
          </p:cNvPr>
          <p:cNvSpPr txBox="1"/>
          <p:nvPr/>
        </p:nvSpPr>
        <p:spPr>
          <a:xfrm>
            <a:off x="7461250" y="306686"/>
            <a:ext cx="1403350" cy="307777"/>
          </a:xfrm>
          <a:prstGeom prst="rect">
            <a:avLst/>
          </a:prstGeom>
          <a:noFill/>
        </p:spPr>
        <p:txBody>
          <a:bodyPr wrap="square">
            <a:spAutoFit/>
          </a:bodyPr>
          <a:lstStyle/>
          <a:p>
            <a:pPr algn="r"/>
            <a:r>
              <a:rPr lang="en-US" dirty="0">
                <a:hlinkClick r:id="rId4"/>
              </a:rPr>
              <a:t>https://delta.io/</a:t>
            </a:r>
            <a:endParaRPr lang="en-US" dirty="0"/>
          </a:p>
        </p:txBody>
      </p:sp>
    </p:spTree>
    <p:extLst>
      <p:ext uri="{BB962C8B-B14F-4D97-AF65-F5344CB8AC3E}">
        <p14:creationId xmlns:p14="http://schemas.microsoft.com/office/powerpoint/2010/main" val="1628098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E33-A9AB-9B26-0EEE-8488E7370E32}"/>
              </a:ext>
            </a:extLst>
          </p:cNvPr>
          <p:cNvSpPr>
            <a:spLocks noGrp="1"/>
          </p:cNvSpPr>
          <p:nvPr>
            <p:ph type="title"/>
          </p:nvPr>
        </p:nvSpPr>
        <p:spPr/>
        <p:txBody>
          <a:bodyPr anchor="ctr">
            <a:normAutofit/>
          </a:bodyPr>
          <a:lstStyle/>
          <a:p>
            <a:pPr algn="r"/>
            <a:r>
              <a:rPr lang="en-US" sz="2000" dirty="0">
                <a:solidFill>
                  <a:schemeClr val="bg2"/>
                </a:solidFill>
              </a:rPr>
              <a:t>“Unified Data Intelligence Platform”</a:t>
            </a:r>
          </a:p>
        </p:txBody>
      </p:sp>
      <p:pic>
        <p:nvPicPr>
          <p:cNvPr id="4102" name="Picture 6" descr="Databricks data intelligence platform combines unified governance such as business intelligence, streaming, data science/ai, data warehouse, and orchestration with unified data from AWS, Azure, and Google Cloud">
            <a:extLst>
              <a:ext uri="{FF2B5EF4-FFF2-40B4-BE49-F238E27FC236}">
                <a16:creationId xmlns:a16="http://schemas.microsoft.com/office/drawing/2014/main" id="{5A5CBB32-DE18-E38E-D6D6-7A2AA6086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4" y="1212942"/>
            <a:ext cx="4598988" cy="37084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warehouse lakehouse data lake">
            <a:extLst>
              <a:ext uri="{FF2B5EF4-FFF2-40B4-BE49-F238E27FC236}">
                <a16:creationId xmlns:a16="http://schemas.microsoft.com/office/drawing/2014/main" id="{05810424-BBCB-6A8A-C975-02EFCCC1F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599" y="1937188"/>
            <a:ext cx="453345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background with a black square&#10;&#10;AI-generated content may be incorrect.">
            <a:extLst>
              <a:ext uri="{FF2B5EF4-FFF2-40B4-BE49-F238E27FC236}">
                <a16:creationId xmlns:a16="http://schemas.microsoft.com/office/drawing/2014/main" id="{EDCAEAE0-4E74-B955-0D01-3465C6E61841}"/>
              </a:ext>
            </a:extLst>
          </p:cNvPr>
          <p:cNvPicPr>
            <a:picLocks noChangeAspect="1"/>
          </p:cNvPicPr>
          <p:nvPr/>
        </p:nvPicPr>
        <p:blipFill>
          <a:blip r:embed="rId4"/>
          <a:stretch>
            <a:fillRect/>
          </a:stretch>
        </p:blipFill>
        <p:spPr>
          <a:xfrm>
            <a:off x="522812" y="419207"/>
            <a:ext cx="3144406" cy="496019"/>
          </a:xfrm>
          <a:prstGeom prst="rect">
            <a:avLst/>
          </a:prstGeom>
        </p:spPr>
      </p:pic>
    </p:spTree>
    <p:extLst>
      <p:ext uri="{BB962C8B-B14F-4D97-AF65-F5344CB8AC3E}">
        <p14:creationId xmlns:p14="http://schemas.microsoft.com/office/powerpoint/2010/main" val="59468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543E-B3A1-6FED-1633-04EFEAA21D17}"/>
              </a:ext>
            </a:extLst>
          </p:cNvPr>
          <p:cNvSpPr>
            <a:spLocks noGrp="1"/>
          </p:cNvSpPr>
          <p:nvPr>
            <p:ph type="title"/>
          </p:nvPr>
        </p:nvSpPr>
        <p:spPr/>
        <p:txBody>
          <a:bodyPr anchor="ctr">
            <a:normAutofit/>
          </a:bodyPr>
          <a:lstStyle/>
          <a:p>
            <a:pPr algn="r"/>
            <a:r>
              <a:rPr lang="en-US" sz="2800" dirty="0">
                <a:solidFill>
                  <a:schemeClr val="bg2"/>
                </a:solidFill>
              </a:rPr>
              <a:t>“The Data Cloud”</a:t>
            </a:r>
          </a:p>
        </p:txBody>
      </p:sp>
      <p:pic>
        <p:nvPicPr>
          <p:cNvPr id="5" name="Graphic 4">
            <a:extLst>
              <a:ext uri="{FF2B5EF4-FFF2-40B4-BE49-F238E27FC236}">
                <a16:creationId xmlns:a16="http://schemas.microsoft.com/office/drawing/2014/main" id="{C3748FC1-084A-A270-48F9-C402F15E3D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2700" y="869980"/>
            <a:ext cx="6578600" cy="4078732"/>
          </a:xfrm>
          <a:prstGeom prst="rect">
            <a:avLst/>
          </a:prstGeom>
        </p:spPr>
      </p:pic>
      <p:pic>
        <p:nvPicPr>
          <p:cNvPr id="7" name="Graphic 6">
            <a:extLst>
              <a:ext uri="{FF2B5EF4-FFF2-40B4-BE49-F238E27FC236}">
                <a16:creationId xmlns:a16="http://schemas.microsoft.com/office/drawing/2014/main" id="{C832D744-19C2-4BAE-89FC-48C7AE1CE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602" y="323412"/>
            <a:ext cx="2285648" cy="546568"/>
          </a:xfrm>
          <a:prstGeom prst="rect">
            <a:avLst/>
          </a:prstGeom>
        </p:spPr>
      </p:pic>
    </p:spTree>
    <p:extLst>
      <p:ext uri="{BB962C8B-B14F-4D97-AF65-F5344CB8AC3E}">
        <p14:creationId xmlns:p14="http://schemas.microsoft.com/office/powerpoint/2010/main" val="1570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1E2C"/>
        </a:solidFill>
        <a:effectLst/>
      </p:bgPr>
    </p:bg>
    <p:spTree>
      <p:nvGrpSpPr>
        <p:cNvPr id="1" name=""/>
        <p:cNvGrpSpPr/>
        <p:nvPr/>
      </p:nvGrpSpPr>
      <p:grpSpPr>
        <a:xfrm>
          <a:off x="0" y="0"/>
          <a:ext cx="0" cy="0"/>
          <a:chOff x="0" y="0"/>
          <a:chExt cx="0" cy="0"/>
        </a:xfrm>
      </p:grpSpPr>
      <p:pic>
        <p:nvPicPr>
          <p:cNvPr id="4" name="Picture 3" descr="A picture containing text, screenshot, software, font&#10;&#10;Description automatically generated">
            <a:extLst>
              <a:ext uri="{FF2B5EF4-FFF2-40B4-BE49-F238E27FC236}">
                <a16:creationId xmlns:a16="http://schemas.microsoft.com/office/drawing/2014/main" id="{5FA9EE28-8C47-379B-F0C5-89ECD4A33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30" y="324628"/>
            <a:ext cx="7943820" cy="4230084"/>
          </a:xfrm>
          <a:prstGeom prst="rect">
            <a:avLst/>
          </a:prstGeom>
        </p:spPr>
      </p:pic>
    </p:spTree>
    <p:extLst>
      <p:ext uri="{BB962C8B-B14F-4D97-AF65-F5344CB8AC3E}">
        <p14:creationId xmlns:p14="http://schemas.microsoft.com/office/powerpoint/2010/main" val="450041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34E7-6037-171B-05F3-7EEB58FD22DA}"/>
              </a:ext>
            </a:extLst>
          </p:cNvPr>
          <p:cNvSpPr>
            <a:spLocks noGrp="1"/>
          </p:cNvSpPr>
          <p:nvPr>
            <p:ph type="title"/>
          </p:nvPr>
        </p:nvSpPr>
        <p:spPr>
          <a:xfrm>
            <a:off x="283102" y="712141"/>
            <a:ext cx="7692497" cy="3835500"/>
          </a:xfrm>
        </p:spPr>
        <p:txBody>
          <a:bodyPr/>
          <a:lstStyle/>
          <a:p>
            <a:r>
              <a:rPr lang="en-US" dirty="0">
                <a:solidFill>
                  <a:schemeClr val="bg1"/>
                </a:solidFill>
              </a:rPr>
              <a:t>Discussion:</a:t>
            </a:r>
            <a:br>
              <a:rPr lang="en-US" dirty="0">
                <a:solidFill>
                  <a:schemeClr val="tx1"/>
                </a:solidFill>
              </a:rPr>
            </a:br>
            <a:r>
              <a:rPr lang="en-US" dirty="0">
                <a:solidFill>
                  <a:schemeClr val="tx1"/>
                </a:solidFill>
              </a:rPr>
              <a:t>Why is there a push to move to serverless / managed architectures?</a:t>
            </a:r>
          </a:p>
        </p:txBody>
      </p:sp>
    </p:spTree>
    <p:extLst>
      <p:ext uri="{BB962C8B-B14F-4D97-AF65-F5344CB8AC3E}">
        <p14:creationId xmlns:p14="http://schemas.microsoft.com/office/powerpoint/2010/main" val="378718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4003461216"/>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BA73-B20F-8C8B-0912-3B0BC47CC788}"/>
              </a:ext>
            </a:extLst>
          </p:cNvPr>
          <p:cNvSpPr>
            <a:spLocks noGrp="1"/>
          </p:cNvSpPr>
          <p:nvPr>
            <p:ph type="title"/>
          </p:nvPr>
        </p:nvSpPr>
        <p:spPr/>
        <p:txBody>
          <a:bodyPr/>
          <a:lstStyle/>
          <a:p>
            <a:r>
              <a:rPr lang="en-US" dirty="0">
                <a:solidFill>
                  <a:schemeClr val="tx1"/>
                </a:solidFill>
              </a:rPr>
              <a:t>A Car Analogy…</a:t>
            </a:r>
          </a:p>
        </p:txBody>
      </p:sp>
      <p:pic>
        <p:nvPicPr>
          <p:cNvPr id="1026" name="Picture 2" descr="No alternative text description for this image">
            <a:extLst>
              <a:ext uri="{FF2B5EF4-FFF2-40B4-BE49-F238E27FC236}">
                <a16:creationId xmlns:a16="http://schemas.microsoft.com/office/drawing/2014/main" id="{1C1DB388-0B7C-DED3-875C-4D128484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13" y="1062378"/>
            <a:ext cx="5746573" cy="4030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7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98DBA-642F-8A29-4EFA-45EE5EB661B0}"/>
              </a:ext>
            </a:extLst>
          </p:cNvPr>
          <p:cNvSpPr>
            <a:spLocks noGrp="1"/>
          </p:cNvSpPr>
          <p:nvPr>
            <p:ph type="title"/>
          </p:nvPr>
        </p:nvSpPr>
        <p:spPr/>
        <p:txBody>
          <a:bodyPr/>
          <a:lstStyle/>
          <a:p>
            <a:r>
              <a:rPr lang="en-US" dirty="0">
                <a:solidFill>
                  <a:schemeClr val="tx1"/>
                </a:solidFill>
              </a:rPr>
              <a:t>Serverless</a:t>
            </a:r>
          </a:p>
        </p:txBody>
      </p:sp>
      <p:sp>
        <p:nvSpPr>
          <p:cNvPr id="5" name="Text Placeholder 4">
            <a:extLst>
              <a:ext uri="{FF2B5EF4-FFF2-40B4-BE49-F238E27FC236}">
                <a16:creationId xmlns:a16="http://schemas.microsoft.com/office/drawing/2014/main" id="{0257E2C4-191C-6E21-EA35-D8C1D8E9A925}"/>
              </a:ext>
            </a:extLst>
          </p:cNvPr>
          <p:cNvSpPr>
            <a:spLocks noGrp="1"/>
          </p:cNvSpPr>
          <p:nvPr>
            <p:ph type="body" idx="1"/>
          </p:nvPr>
        </p:nvSpPr>
        <p:spPr/>
        <p:txBody>
          <a:bodyPr/>
          <a:lstStyle/>
          <a:p>
            <a:r>
              <a:rPr lang="en-US" dirty="0"/>
              <a:t>Overlaps with PaaS</a:t>
            </a:r>
          </a:p>
          <a:p>
            <a:pPr marL="152400" indent="0">
              <a:buNone/>
            </a:pPr>
            <a:endParaRPr lang="en-US" dirty="0"/>
          </a:p>
          <a:p>
            <a:r>
              <a:rPr lang="en-US" dirty="0"/>
              <a:t>Focuses on building app functionality without spending time managing the servers and infrastructure required to do so</a:t>
            </a:r>
          </a:p>
          <a:p>
            <a:pPr marL="152400" indent="0">
              <a:buNone/>
            </a:pPr>
            <a:endParaRPr lang="en-US" dirty="0"/>
          </a:p>
          <a:p>
            <a:r>
              <a:rPr lang="en-US" dirty="0"/>
              <a:t>Usually highly-scalable and event-driven</a:t>
            </a:r>
          </a:p>
          <a:p>
            <a:endParaRPr lang="en-US" dirty="0"/>
          </a:p>
          <a:p>
            <a:r>
              <a:rPr lang="en-US" dirty="0"/>
              <a:t>Learn more: </a:t>
            </a:r>
            <a:r>
              <a:rPr lang="en-US" dirty="0">
                <a:hlinkClick r:id="rId2"/>
              </a:rPr>
              <a:t>https://azure.microsoft.com/en-us/solutions/serverless</a:t>
            </a:r>
            <a:endParaRPr lang="en-US" dirty="0"/>
          </a:p>
          <a:p>
            <a:endParaRPr lang="en-US" dirty="0"/>
          </a:p>
          <a:p>
            <a:endParaRPr lang="en-US" dirty="0"/>
          </a:p>
        </p:txBody>
      </p:sp>
      <p:graphicFrame>
        <p:nvGraphicFramePr>
          <p:cNvPr id="6" name="Diagram 5">
            <a:extLst>
              <a:ext uri="{FF2B5EF4-FFF2-40B4-BE49-F238E27FC236}">
                <a16:creationId xmlns:a16="http://schemas.microsoft.com/office/drawing/2014/main" id="{EC8E40FF-F8B9-9198-13C3-ABF54918A4C4}"/>
              </a:ext>
            </a:extLst>
          </p:cNvPr>
          <p:cNvGraphicFramePr/>
          <p:nvPr>
            <p:extLst>
              <p:ext uri="{D42A27DB-BD31-4B8C-83A1-F6EECF244321}">
                <p14:modId xmlns:p14="http://schemas.microsoft.com/office/powerpoint/2010/main" val="521444890"/>
              </p:ext>
            </p:extLst>
          </p:nvPr>
        </p:nvGraphicFramePr>
        <p:xfrm>
          <a:off x="3383742" y="-145122"/>
          <a:ext cx="5333227" cy="2347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4A55B941-FBE2-E900-5392-E32DDD6A8A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204" t="9126" r="5428" b="8839"/>
          <a:stretch>
            <a:fillRect/>
          </a:stretch>
        </p:blipFill>
        <p:spPr bwMode="auto">
          <a:xfrm>
            <a:off x="3736504" y="2202218"/>
            <a:ext cx="4627701" cy="26762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91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21311</TotalTime>
  <Words>2714</Words>
  <Application>Microsoft Office PowerPoint</Application>
  <PresentationFormat>On-screen Show (16:9)</PresentationFormat>
  <Paragraphs>357</Paragraphs>
  <Slides>40</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Poppins</vt:lpstr>
      <vt:lpstr>Raleway</vt:lpstr>
      <vt:lpstr>Arial</vt:lpstr>
      <vt:lpstr>Segoe UI</vt:lpstr>
      <vt:lpstr>Lato</vt:lpstr>
      <vt:lpstr>Swiss</vt:lpstr>
      <vt:lpstr>Intro to Azure and Data Platforms</vt:lpstr>
      <vt:lpstr>Overview</vt:lpstr>
      <vt:lpstr>PowerPoint Presentation</vt:lpstr>
      <vt:lpstr>Top Benefits of Cloud Computing</vt:lpstr>
      <vt:lpstr>Types of Clouds</vt:lpstr>
      <vt:lpstr>Types of Cloud Services</vt:lpstr>
      <vt:lpstr>A Car Analogy…</vt:lpstr>
      <vt:lpstr>Serverless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SQL DB | Deployment Options</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Example Architecture</vt:lpstr>
      <vt:lpstr>Lakehouses</vt:lpstr>
      <vt:lpstr>PowerPoint Presentation</vt:lpstr>
      <vt:lpstr>“Unified Data Intelligence Platform”</vt:lpstr>
      <vt:lpstr>“The Data Cloud”</vt:lpstr>
      <vt:lpstr>PowerPoint Presentation</vt:lpstr>
      <vt:lpstr>Discussion: Why is there a push to move to serverless / managed architectures?</vt:lpstr>
      <vt:lpstr>Begin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92</cp:revision>
  <dcterms:created xsi:type="dcterms:W3CDTF">2019-01-02T02:35:54Z</dcterms:created>
  <dcterms:modified xsi:type="dcterms:W3CDTF">2025-09-10T17:09:43Z</dcterms:modified>
</cp:coreProperties>
</file>